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499" r:id="rId2"/>
    <p:sldId id="2500" r:id="rId3"/>
    <p:sldId id="261" r:id="rId4"/>
    <p:sldId id="2484" r:id="rId5"/>
    <p:sldId id="2503" r:id="rId6"/>
    <p:sldId id="2504" r:id="rId7"/>
    <p:sldId id="2483" r:id="rId8"/>
    <p:sldId id="2489" r:id="rId9"/>
    <p:sldId id="2502" r:id="rId10"/>
    <p:sldId id="2485" r:id="rId11"/>
    <p:sldId id="265" r:id="rId12"/>
    <p:sldId id="257" r:id="rId13"/>
    <p:sldId id="267" r:id="rId14"/>
    <p:sldId id="258" r:id="rId15"/>
    <p:sldId id="259" r:id="rId16"/>
    <p:sldId id="260" r:id="rId17"/>
    <p:sldId id="266" r:id="rId18"/>
    <p:sldId id="2501" r:id="rId19"/>
    <p:sldId id="262" r:id="rId20"/>
    <p:sldId id="263" r:id="rId21"/>
    <p:sldId id="264"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kuzawa Kaori" initials="FK" lastIdx="1" clrIdx="0">
    <p:extLst>
      <p:ext uri="{19B8F6BF-5375-455C-9EA6-DF929625EA0E}">
        <p15:presenceInfo xmlns:p15="http://schemas.microsoft.com/office/powerpoint/2012/main" userId="a6f3c2f3c4cbad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
        <p:nvSpPr>
          <p:cNvPr id="4" name="フッター プレースホルダ 3">
            <a:extLst>
              <a:ext uri="{FF2B5EF4-FFF2-40B4-BE49-F238E27FC236}">
                <a16:creationId xmlns:a16="http://schemas.microsoft.com/office/drawing/2014/main" id="{02CC6DEB-0518-4D92-BE5D-A4E26E320E14}"/>
              </a:ext>
            </a:extLst>
          </p:cNvPr>
          <p:cNvSpPr>
            <a:spLocks noGrp="1"/>
          </p:cNvSpPr>
          <p:nvPr>
            <p:ph type="ftr" sz="quarter" idx="10"/>
          </p:nvPr>
        </p:nvSpPr>
        <p:spPr/>
        <p:txBody>
          <a:bodyPr/>
          <a:lstStyle>
            <a:lvl1pPr>
              <a:defRPr/>
            </a:lvl1pPr>
          </a:lstStyle>
          <a:p>
            <a:pPr>
              <a:defRPr/>
            </a:pPr>
            <a:endParaRPr lang="en-US" altLang="ja-JP"/>
          </a:p>
        </p:txBody>
      </p:sp>
      <p:sp>
        <p:nvSpPr>
          <p:cNvPr id="5" name="スライド番号プレースホルダ 4">
            <a:extLst>
              <a:ext uri="{FF2B5EF4-FFF2-40B4-BE49-F238E27FC236}">
                <a16:creationId xmlns:a16="http://schemas.microsoft.com/office/drawing/2014/main" id="{F26FBA0D-5BE1-43B2-8FEA-21F396A7C4C1}"/>
              </a:ext>
            </a:extLst>
          </p:cNvPr>
          <p:cNvSpPr>
            <a:spLocks noGrp="1"/>
          </p:cNvSpPr>
          <p:nvPr>
            <p:ph type="sldNum" sz="quarter" idx="11"/>
          </p:nvPr>
        </p:nvSpPr>
        <p:spPr/>
        <p:txBody>
          <a:bodyPr/>
          <a:lstStyle>
            <a:lvl1pPr>
              <a:defRPr/>
            </a:lvl1pPr>
          </a:lstStyle>
          <a:p>
            <a:pPr>
              <a:defRPr/>
            </a:pPr>
            <a:fld id="{6F0DA92E-BF3A-41A2-83AC-DD322E73C3E5}" type="slidenum">
              <a:rPr lang="ja-JP" altLang="en-US"/>
              <a:pPr>
                <a:defRPr/>
              </a:pPr>
              <a:t>‹#›</a:t>
            </a:fld>
            <a:endParaRPr lang="en-US" altLang="ja-JP"/>
          </a:p>
        </p:txBody>
      </p:sp>
    </p:spTree>
    <p:extLst>
      <p:ext uri="{BB962C8B-B14F-4D97-AF65-F5344CB8AC3E}">
        <p14:creationId xmlns:p14="http://schemas.microsoft.com/office/powerpoint/2010/main" val="2612582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3">
            <a:extLst>
              <a:ext uri="{FF2B5EF4-FFF2-40B4-BE49-F238E27FC236}">
                <a16:creationId xmlns:a16="http://schemas.microsoft.com/office/drawing/2014/main" id="{1A3DBB9C-842F-4F47-B0BE-FE1AFAD85E60}"/>
              </a:ext>
            </a:extLst>
          </p:cNvPr>
          <p:cNvSpPr>
            <a:spLocks noGrp="1"/>
          </p:cNvSpPr>
          <p:nvPr>
            <p:ph type="ftr" sz="quarter" idx="10"/>
          </p:nvPr>
        </p:nvSpPr>
        <p:spPr/>
        <p:txBody>
          <a:bodyPr/>
          <a:lstStyle>
            <a:lvl1pPr>
              <a:defRPr/>
            </a:lvl1pPr>
          </a:lstStyle>
          <a:p>
            <a:pPr>
              <a:defRPr/>
            </a:pPr>
            <a:endParaRPr lang="en-US" altLang="ja-JP"/>
          </a:p>
        </p:txBody>
      </p:sp>
      <p:sp>
        <p:nvSpPr>
          <p:cNvPr id="5" name="スライド番号プレースホルダ 4">
            <a:extLst>
              <a:ext uri="{FF2B5EF4-FFF2-40B4-BE49-F238E27FC236}">
                <a16:creationId xmlns:a16="http://schemas.microsoft.com/office/drawing/2014/main" id="{8FD797AC-890B-4E48-B8BB-42BC079D22A5}"/>
              </a:ext>
            </a:extLst>
          </p:cNvPr>
          <p:cNvSpPr>
            <a:spLocks noGrp="1"/>
          </p:cNvSpPr>
          <p:nvPr>
            <p:ph type="sldNum" sz="quarter" idx="11"/>
          </p:nvPr>
        </p:nvSpPr>
        <p:spPr/>
        <p:txBody>
          <a:bodyPr/>
          <a:lstStyle>
            <a:lvl1pPr>
              <a:defRPr/>
            </a:lvl1pPr>
          </a:lstStyle>
          <a:p>
            <a:pPr>
              <a:defRPr/>
            </a:pPr>
            <a:fld id="{8524D788-D636-4204-A5A7-3A5E6C357F07}" type="slidenum">
              <a:rPr lang="ja-JP" altLang="en-US"/>
              <a:pPr>
                <a:defRPr/>
              </a:pPr>
              <a:t>‹#›</a:t>
            </a:fld>
            <a:endParaRPr lang="en-US" altLang="ja-JP"/>
          </a:p>
        </p:txBody>
      </p:sp>
    </p:spTree>
    <p:extLst>
      <p:ext uri="{BB962C8B-B14F-4D97-AF65-F5344CB8AC3E}">
        <p14:creationId xmlns:p14="http://schemas.microsoft.com/office/powerpoint/2010/main" val="95104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705600" y="276225"/>
            <a:ext cx="2133600" cy="5972175"/>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04800" y="276225"/>
            <a:ext cx="6248400" cy="59721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3">
            <a:extLst>
              <a:ext uri="{FF2B5EF4-FFF2-40B4-BE49-F238E27FC236}">
                <a16:creationId xmlns:a16="http://schemas.microsoft.com/office/drawing/2014/main" id="{1610F2EA-AAA2-48DD-B9D3-97C11B0FFDBB}"/>
              </a:ext>
            </a:extLst>
          </p:cNvPr>
          <p:cNvSpPr>
            <a:spLocks noGrp="1"/>
          </p:cNvSpPr>
          <p:nvPr>
            <p:ph type="ftr" sz="quarter" idx="10"/>
          </p:nvPr>
        </p:nvSpPr>
        <p:spPr/>
        <p:txBody>
          <a:bodyPr/>
          <a:lstStyle>
            <a:lvl1pPr>
              <a:defRPr/>
            </a:lvl1pPr>
          </a:lstStyle>
          <a:p>
            <a:pPr>
              <a:defRPr/>
            </a:pPr>
            <a:endParaRPr lang="en-US" altLang="ja-JP"/>
          </a:p>
        </p:txBody>
      </p:sp>
      <p:sp>
        <p:nvSpPr>
          <p:cNvPr id="5" name="スライド番号プレースホルダ 4">
            <a:extLst>
              <a:ext uri="{FF2B5EF4-FFF2-40B4-BE49-F238E27FC236}">
                <a16:creationId xmlns:a16="http://schemas.microsoft.com/office/drawing/2014/main" id="{4CDAD071-22F8-4EE2-867A-28D710F94C8E}"/>
              </a:ext>
            </a:extLst>
          </p:cNvPr>
          <p:cNvSpPr>
            <a:spLocks noGrp="1"/>
          </p:cNvSpPr>
          <p:nvPr>
            <p:ph type="sldNum" sz="quarter" idx="11"/>
          </p:nvPr>
        </p:nvSpPr>
        <p:spPr/>
        <p:txBody>
          <a:bodyPr/>
          <a:lstStyle>
            <a:lvl1pPr>
              <a:defRPr/>
            </a:lvl1pPr>
          </a:lstStyle>
          <a:p>
            <a:pPr>
              <a:defRPr/>
            </a:pPr>
            <a:fld id="{A6CC5D70-0DB9-42C0-B4E0-2FC66D569E41}" type="slidenum">
              <a:rPr lang="ja-JP" altLang="en-US"/>
              <a:pPr>
                <a:defRPr/>
              </a:pPr>
              <a:t>‹#›</a:t>
            </a:fld>
            <a:endParaRPr lang="en-US" altLang="ja-JP"/>
          </a:p>
        </p:txBody>
      </p:sp>
    </p:spTree>
    <p:extLst>
      <p:ext uri="{BB962C8B-B14F-4D97-AF65-F5344CB8AC3E}">
        <p14:creationId xmlns:p14="http://schemas.microsoft.com/office/powerpoint/2010/main" val="32713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フッター プレースホルダ 3">
            <a:extLst>
              <a:ext uri="{FF2B5EF4-FFF2-40B4-BE49-F238E27FC236}">
                <a16:creationId xmlns:a16="http://schemas.microsoft.com/office/drawing/2014/main" id="{C9437695-334B-4E0C-95A7-6C9EAFC12A10}"/>
              </a:ext>
            </a:extLst>
          </p:cNvPr>
          <p:cNvSpPr>
            <a:spLocks noGrp="1"/>
          </p:cNvSpPr>
          <p:nvPr>
            <p:ph type="ftr" sz="quarter" idx="10"/>
          </p:nvPr>
        </p:nvSpPr>
        <p:spPr/>
        <p:txBody>
          <a:bodyPr/>
          <a:lstStyle>
            <a:lvl1pPr>
              <a:defRPr/>
            </a:lvl1pPr>
          </a:lstStyle>
          <a:p>
            <a:pPr>
              <a:defRPr/>
            </a:pPr>
            <a:endParaRPr lang="en-US" altLang="ja-JP"/>
          </a:p>
        </p:txBody>
      </p:sp>
      <p:sp>
        <p:nvSpPr>
          <p:cNvPr id="5" name="スライド番号プレースホルダ 4">
            <a:extLst>
              <a:ext uri="{FF2B5EF4-FFF2-40B4-BE49-F238E27FC236}">
                <a16:creationId xmlns:a16="http://schemas.microsoft.com/office/drawing/2014/main" id="{67B075FA-392D-44C9-A3EA-E40B69C86F97}"/>
              </a:ext>
            </a:extLst>
          </p:cNvPr>
          <p:cNvSpPr>
            <a:spLocks noGrp="1"/>
          </p:cNvSpPr>
          <p:nvPr>
            <p:ph type="sldNum" sz="quarter" idx="11"/>
          </p:nvPr>
        </p:nvSpPr>
        <p:spPr/>
        <p:txBody>
          <a:bodyPr/>
          <a:lstStyle>
            <a:lvl1pPr>
              <a:defRPr/>
            </a:lvl1pPr>
          </a:lstStyle>
          <a:p>
            <a:pPr>
              <a:defRPr/>
            </a:pPr>
            <a:fld id="{B8D20372-97FC-4E87-A9D9-7F6038EC8A8E}" type="slidenum">
              <a:rPr lang="ja-JP" altLang="en-US"/>
              <a:pPr>
                <a:defRPr/>
              </a:pPr>
              <a:t>‹#›</a:t>
            </a:fld>
            <a:endParaRPr lang="en-US" altLang="ja-JP"/>
          </a:p>
        </p:txBody>
      </p:sp>
    </p:spTree>
    <p:extLst>
      <p:ext uri="{BB962C8B-B14F-4D97-AF65-F5344CB8AC3E}">
        <p14:creationId xmlns:p14="http://schemas.microsoft.com/office/powerpoint/2010/main" val="347478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フッター プレースホルダ 3">
            <a:extLst>
              <a:ext uri="{FF2B5EF4-FFF2-40B4-BE49-F238E27FC236}">
                <a16:creationId xmlns:a16="http://schemas.microsoft.com/office/drawing/2014/main" id="{2F9EA60D-AE0B-4056-9E14-E21263497D7D}"/>
              </a:ext>
            </a:extLst>
          </p:cNvPr>
          <p:cNvSpPr>
            <a:spLocks noGrp="1"/>
          </p:cNvSpPr>
          <p:nvPr>
            <p:ph type="ftr" sz="quarter" idx="10"/>
          </p:nvPr>
        </p:nvSpPr>
        <p:spPr/>
        <p:txBody>
          <a:bodyPr/>
          <a:lstStyle>
            <a:lvl1pPr>
              <a:defRPr/>
            </a:lvl1pPr>
          </a:lstStyle>
          <a:p>
            <a:pPr>
              <a:defRPr/>
            </a:pPr>
            <a:endParaRPr lang="en-US" altLang="ja-JP"/>
          </a:p>
        </p:txBody>
      </p:sp>
      <p:sp>
        <p:nvSpPr>
          <p:cNvPr id="5" name="スライド番号プレースホルダ 4">
            <a:extLst>
              <a:ext uri="{FF2B5EF4-FFF2-40B4-BE49-F238E27FC236}">
                <a16:creationId xmlns:a16="http://schemas.microsoft.com/office/drawing/2014/main" id="{222BA3BC-D55B-4F71-9239-997EEFB9A101}"/>
              </a:ext>
            </a:extLst>
          </p:cNvPr>
          <p:cNvSpPr>
            <a:spLocks noGrp="1"/>
          </p:cNvSpPr>
          <p:nvPr>
            <p:ph type="sldNum" sz="quarter" idx="11"/>
          </p:nvPr>
        </p:nvSpPr>
        <p:spPr/>
        <p:txBody>
          <a:bodyPr/>
          <a:lstStyle>
            <a:lvl1pPr>
              <a:defRPr/>
            </a:lvl1pPr>
          </a:lstStyle>
          <a:p>
            <a:pPr>
              <a:defRPr/>
            </a:pPr>
            <a:fld id="{E98B96B5-2487-4448-840C-478F07E503F2}" type="slidenum">
              <a:rPr lang="ja-JP" altLang="en-US"/>
              <a:pPr>
                <a:defRPr/>
              </a:pPr>
              <a:t>‹#›</a:t>
            </a:fld>
            <a:endParaRPr lang="en-US" altLang="ja-JP"/>
          </a:p>
        </p:txBody>
      </p:sp>
    </p:spTree>
    <p:extLst>
      <p:ext uri="{BB962C8B-B14F-4D97-AF65-F5344CB8AC3E}">
        <p14:creationId xmlns:p14="http://schemas.microsoft.com/office/powerpoint/2010/main" val="2466040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04800" y="1447800"/>
            <a:ext cx="4191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447800"/>
            <a:ext cx="4191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フッター プレースホルダ 3">
            <a:extLst>
              <a:ext uri="{FF2B5EF4-FFF2-40B4-BE49-F238E27FC236}">
                <a16:creationId xmlns:a16="http://schemas.microsoft.com/office/drawing/2014/main" id="{B3AB522C-05B7-4DCD-A91D-B53FFD7DEC29}"/>
              </a:ext>
            </a:extLst>
          </p:cNvPr>
          <p:cNvSpPr>
            <a:spLocks noGrp="1"/>
          </p:cNvSpPr>
          <p:nvPr>
            <p:ph type="ftr" sz="quarter" idx="10"/>
          </p:nvPr>
        </p:nvSpPr>
        <p:spPr/>
        <p:txBody>
          <a:bodyPr/>
          <a:lstStyle>
            <a:lvl1pPr>
              <a:defRPr/>
            </a:lvl1pPr>
          </a:lstStyle>
          <a:p>
            <a:pPr>
              <a:defRPr/>
            </a:pPr>
            <a:endParaRPr lang="en-US" altLang="ja-JP"/>
          </a:p>
        </p:txBody>
      </p:sp>
      <p:sp>
        <p:nvSpPr>
          <p:cNvPr id="6" name="スライド番号プレースホルダ 4">
            <a:extLst>
              <a:ext uri="{FF2B5EF4-FFF2-40B4-BE49-F238E27FC236}">
                <a16:creationId xmlns:a16="http://schemas.microsoft.com/office/drawing/2014/main" id="{5962C6D5-E355-42F8-B1B6-EB185C975444}"/>
              </a:ext>
            </a:extLst>
          </p:cNvPr>
          <p:cNvSpPr>
            <a:spLocks noGrp="1"/>
          </p:cNvSpPr>
          <p:nvPr>
            <p:ph type="sldNum" sz="quarter" idx="11"/>
          </p:nvPr>
        </p:nvSpPr>
        <p:spPr/>
        <p:txBody>
          <a:bodyPr/>
          <a:lstStyle>
            <a:lvl1pPr>
              <a:defRPr/>
            </a:lvl1pPr>
          </a:lstStyle>
          <a:p>
            <a:pPr>
              <a:defRPr/>
            </a:pPr>
            <a:fld id="{1FFDAC8F-E232-4AA8-A0C5-A0D7A2E4D18A}" type="slidenum">
              <a:rPr lang="ja-JP" altLang="en-US"/>
              <a:pPr>
                <a:defRPr/>
              </a:pPr>
              <a:t>‹#›</a:t>
            </a:fld>
            <a:endParaRPr lang="en-US" altLang="ja-JP"/>
          </a:p>
        </p:txBody>
      </p:sp>
    </p:spTree>
    <p:extLst>
      <p:ext uri="{BB962C8B-B14F-4D97-AF65-F5344CB8AC3E}">
        <p14:creationId xmlns:p14="http://schemas.microsoft.com/office/powerpoint/2010/main" val="2065948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フッター プレースホルダ 3">
            <a:extLst>
              <a:ext uri="{FF2B5EF4-FFF2-40B4-BE49-F238E27FC236}">
                <a16:creationId xmlns:a16="http://schemas.microsoft.com/office/drawing/2014/main" id="{12547C42-771C-4EF2-8407-DE8140069E92}"/>
              </a:ext>
            </a:extLst>
          </p:cNvPr>
          <p:cNvSpPr>
            <a:spLocks noGrp="1"/>
          </p:cNvSpPr>
          <p:nvPr>
            <p:ph type="ftr" sz="quarter" idx="10"/>
          </p:nvPr>
        </p:nvSpPr>
        <p:spPr/>
        <p:txBody>
          <a:bodyPr/>
          <a:lstStyle>
            <a:lvl1pPr>
              <a:defRPr/>
            </a:lvl1pPr>
          </a:lstStyle>
          <a:p>
            <a:pPr>
              <a:defRPr/>
            </a:pPr>
            <a:endParaRPr lang="en-US" altLang="ja-JP"/>
          </a:p>
        </p:txBody>
      </p:sp>
      <p:sp>
        <p:nvSpPr>
          <p:cNvPr id="8" name="スライド番号プレースホルダ 4">
            <a:extLst>
              <a:ext uri="{FF2B5EF4-FFF2-40B4-BE49-F238E27FC236}">
                <a16:creationId xmlns:a16="http://schemas.microsoft.com/office/drawing/2014/main" id="{126C4ACD-B625-46AB-82E3-5AB80406E162}"/>
              </a:ext>
            </a:extLst>
          </p:cNvPr>
          <p:cNvSpPr>
            <a:spLocks noGrp="1"/>
          </p:cNvSpPr>
          <p:nvPr>
            <p:ph type="sldNum" sz="quarter" idx="11"/>
          </p:nvPr>
        </p:nvSpPr>
        <p:spPr/>
        <p:txBody>
          <a:bodyPr/>
          <a:lstStyle>
            <a:lvl1pPr>
              <a:defRPr/>
            </a:lvl1pPr>
          </a:lstStyle>
          <a:p>
            <a:pPr>
              <a:defRPr/>
            </a:pPr>
            <a:fld id="{5E34B1B6-A7E5-4DEA-85DA-E113884CC20A}" type="slidenum">
              <a:rPr lang="ja-JP" altLang="en-US"/>
              <a:pPr>
                <a:defRPr/>
              </a:pPr>
              <a:t>‹#›</a:t>
            </a:fld>
            <a:endParaRPr lang="en-US" altLang="ja-JP"/>
          </a:p>
        </p:txBody>
      </p:sp>
    </p:spTree>
    <p:extLst>
      <p:ext uri="{BB962C8B-B14F-4D97-AF65-F5344CB8AC3E}">
        <p14:creationId xmlns:p14="http://schemas.microsoft.com/office/powerpoint/2010/main" val="1217562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フッター プレースホルダ 3">
            <a:extLst>
              <a:ext uri="{FF2B5EF4-FFF2-40B4-BE49-F238E27FC236}">
                <a16:creationId xmlns:a16="http://schemas.microsoft.com/office/drawing/2014/main" id="{DAB0F7C4-A91B-4863-8E35-3C76EADB181B}"/>
              </a:ext>
            </a:extLst>
          </p:cNvPr>
          <p:cNvSpPr>
            <a:spLocks noGrp="1"/>
          </p:cNvSpPr>
          <p:nvPr>
            <p:ph type="ftr" sz="quarter" idx="10"/>
          </p:nvPr>
        </p:nvSpPr>
        <p:spPr/>
        <p:txBody>
          <a:bodyPr/>
          <a:lstStyle>
            <a:lvl1pPr>
              <a:defRPr/>
            </a:lvl1pPr>
          </a:lstStyle>
          <a:p>
            <a:pPr>
              <a:defRPr/>
            </a:pPr>
            <a:endParaRPr lang="en-US" altLang="ja-JP"/>
          </a:p>
        </p:txBody>
      </p:sp>
      <p:sp>
        <p:nvSpPr>
          <p:cNvPr id="4" name="スライド番号プレースホルダ 4">
            <a:extLst>
              <a:ext uri="{FF2B5EF4-FFF2-40B4-BE49-F238E27FC236}">
                <a16:creationId xmlns:a16="http://schemas.microsoft.com/office/drawing/2014/main" id="{B6C8A5AD-CE13-4BB3-BE5A-1B9AF64A79CB}"/>
              </a:ext>
            </a:extLst>
          </p:cNvPr>
          <p:cNvSpPr>
            <a:spLocks noGrp="1"/>
          </p:cNvSpPr>
          <p:nvPr>
            <p:ph type="sldNum" sz="quarter" idx="11"/>
          </p:nvPr>
        </p:nvSpPr>
        <p:spPr/>
        <p:txBody>
          <a:bodyPr/>
          <a:lstStyle>
            <a:lvl1pPr>
              <a:defRPr/>
            </a:lvl1pPr>
          </a:lstStyle>
          <a:p>
            <a:pPr>
              <a:defRPr/>
            </a:pPr>
            <a:fld id="{FCD2C12D-EBF3-4A94-A0E6-275779387189}" type="slidenum">
              <a:rPr lang="ja-JP" altLang="en-US"/>
              <a:pPr>
                <a:defRPr/>
              </a:pPr>
              <a:t>‹#›</a:t>
            </a:fld>
            <a:endParaRPr lang="en-US" altLang="ja-JP"/>
          </a:p>
        </p:txBody>
      </p:sp>
    </p:spTree>
    <p:extLst>
      <p:ext uri="{BB962C8B-B14F-4D97-AF65-F5344CB8AC3E}">
        <p14:creationId xmlns:p14="http://schemas.microsoft.com/office/powerpoint/2010/main" val="396875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フッター プレースホルダ 3">
            <a:extLst>
              <a:ext uri="{FF2B5EF4-FFF2-40B4-BE49-F238E27FC236}">
                <a16:creationId xmlns:a16="http://schemas.microsoft.com/office/drawing/2014/main" id="{207E0173-F786-45E0-BDE9-1991A88733A6}"/>
              </a:ext>
            </a:extLst>
          </p:cNvPr>
          <p:cNvSpPr>
            <a:spLocks noGrp="1"/>
          </p:cNvSpPr>
          <p:nvPr>
            <p:ph type="ftr" sz="quarter" idx="10"/>
          </p:nvPr>
        </p:nvSpPr>
        <p:spPr/>
        <p:txBody>
          <a:bodyPr/>
          <a:lstStyle>
            <a:lvl1pPr>
              <a:defRPr/>
            </a:lvl1pPr>
          </a:lstStyle>
          <a:p>
            <a:pPr>
              <a:defRPr/>
            </a:pPr>
            <a:endParaRPr lang="en-US" altLang="ja-JP"/>
          </a:p>
        </p:txBody>
      </p:sp>
      <p:sp>
        <p:nvSpPr>
          <p:cNvPr id="3" name="スライド番号プレースホルダ 4">
            <a:extLst>
              <a:ext uri="{FF2B5EF4-FFF2-40B4-BE49-F238E27FC236}">
                <a16:creationId xmlns:a16="http://schemas.microsoft.com/office/drawing/2014/main" id="{628D3884-A203-4A31-9C86-56781CC0E61E}"/>
              </a:ext>
            </a:extLst>
          </p:cNvPr>
          <p:cNvSpPr>
            <a:spLocks noGrp="1"/>
          </p:cNvSpPr>
          <p:nvPr>
            <p:ph type="sldNum" sz="quarter" idx="11"/>
          </p:nvPr>
        </p:nvSpPr>
        <p:spPr/>
        <p:txBody>
          <a:bodyPr/>
          <a:lstStyle>
            <a:lvl1pPr>
              <a:defRPr/>
            </a:lvl1pPr>
          </a:lstStyle>
          <a:p>
            <a:pPr>
              <a:defRPr/>
            </a:pPr>
            <a:fld id="{C225B6B0-9703-45C2-80A2-305095D385AE}" type="slidenum">
              <a:rPr lang="ja-JP" altLang="en-US"/>
              <a:pPr>
                <a:defRPr/>
              </a:pPr>
              <a:t>‹#›</a:t>
            </a:fld>
            <a:endParaRPr lang="en-US" altLang="ja-JP"/>
          </a:p>
        </p:txBody>
      </p:sp>
    </p:spTree>
    <p:extLst>
      <p:ext uri="{BB962C8B-B14F-4D97-AF65-F5344CB8AC3E}">
        <p14:creationId xmlns:p14="http://schemas.microsoft.com/office/powerpoint/2010/main" val="1384704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フッター プレースホルダ 3">
            <a:extLst>
              <a:ext uri="{FF2B5EF4-FFF2-40B4-BE49-F238E27FC236}">
                <a16:creationId xmlns:a16="http://schemas.microsoft.com/office/drawing/2014/main" id="{BB9DE9E1-479E-41A9-A47F-48BD8C0B0183}"/>
              </a:ext>
            </a:extLst>
          </p:cNvPr>
          <p:cNvSpPr>
            <a:spLocks noGrp="1"/>
          </p:cNvSpPr>
          <p:nvPr>
            <p:ph type="ftr" sz="quarter" idx="10"/>
          </p:nvPr>
        </p:nvSpPr>
        <p:spPr/>
        <p:txBody>
          <a:bodyPr/>
          <a:lstStyle>
            <a:lvl1pPr>
              <a:defRPr/>
            </a:lvl1pPr>
          </a:lstStyle>
          <a:p>
            <a:pPr>
              <a:defRPr/>
            </a:pPr>
            <a:endParaRPr lang="en-US" altLang="ja-JP"/>
          </a:p>
        </p:txBody>
      </p:sp>
      <p:sp>
        <p:nvSpPr>
          <p:cNvPr id="6" name="スライド番号プレースホルダ 4">
            <a:extLst>
              <a:ext uri="{FF2B5EF4-FFF2-40B4-BE49-F238E27FC236}">
                <a16:creationId xmlns:a16="http://schemas.microsoft.com/office/drawing/2014/main" id="{6F304DB9-F329-4AB3-856D-0EBC91A191D5}"/>
              </a:ext>
            </a:extLst>
          </p:cNvPr>
          <p:cNvSpPr>
            <a:spLocks noGrp="1"/>
          </p:cNvSpPr>
          <p:nvPr>
            <p:ph type="sldNum" sz="quarter" idx="11"/>
          </p:nvPr>
        </p:nvSpPr>
        <p:spPr/>
        <p:txBody>
          <a:bodyPr/>
          <a:lstStyle>
            <a:lvl1pPr>
              <a:defRPr/>
            </a:lvl1pPr>
          </a:lstStyle>
          <a:p>
            <a:pPr>
              <a:defRPr/>
            </a:pPr>
            <a:fld id="{7CAD8FF7-1EF0-437B-9511-C0109B16E0E1}" type="slidenum">
              <a:rPr lang="ja-JP" altLang="en-US"/>
              <a:pPr>
                <a:defRPr/>
              </a:pPr>
              <a:t>‹#›</a:t>
            </a:fld>
            <a:endParaRPr lang="en-US" altLang="ja-JP"/>
          </a:p>
        </p:txBody>
      </p:sp>
    </p:spTree>
    <p:extLst>
      <p:ext uri="{BB962C8B-B14F-4D97-AF65-F5344CB8AC3E}">
        <p14:creationId xmlns:p14="http://schemas.microsoft.com/office/powerpoint/2010/main" val="3537561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フッター プレースホルダ 3">
            <a:extLst>
              <a:ext uri="{FF2B5EF4-FFF2-40B4-BE49-F238E27FC236}">
                <a16:creationId xmlns:a16="http://schemas.microsoft.com/office/drawing/2014/main" id="{AD962232-1558-4181-9720-CBA372496D8C}"/>
              </a:ext>
            </a:extLst>
          </p:cNvPr>
          <p:cNvSpPr>
            <a:spLocks noGrp="1"/>
          </p:cNvSpPr>
          <p:nvPr>
            <p:ph type="ftr" sz="quarter" idx="10"/>
          </p:nvPr>
        </p:nvSpPr>
        <p:spPr/>
        <p:txBody>
          <a:bodyPr/>
          <a:lstStyle>
            <a:lvl1pPr>
              <a:defRPr/>
            </a:lvl1pPr>
          </a:lstStyle>
          <a:p>
            <a:pPr>
              <a:defRPr/>
            </a:pPr>
            <a:endParaRPr lang="en-US" altLang="ja-JP"/>
          </a:p>
        </p:txBody>
      </p:sp>
      <p:sp>
        <p:nvSpPr>
          <p:cNvPr id="6" name="スライド番号プレースホルダ 4">
            <a:extLst>
              <a:ext uri="{FF2B5EF4-FFF2-40B4-BE49-F238E27FC236}">
                <a16:creationId xmlns:a16="http://schemas.microsoft.com/office/drawing/2014/main" id="{BB35406E-C94E-4516-A0ED-4C1D4E8DBF28}"/>
              </a:ext>
            </a:extLst>
          </p:cNvPr>
          <p:cNvSpPr>
            <a:spLocks noGrp="1"/>
          </p:cNvSpPr>
          <p:nvPr>
            <p:ph type="sldNum" sz="quarter" idx="11"/>
          </p:nvPr>
        </p:nvSpPr>
        <p:spPr/>
        <p:txBody>
          <a:bodyPr/>
          <a:lstStyle>
            <a:lvl1pPr>
              <a:defRPr/>
            </a:lvl1pPr>
          </a:lstStyle>
          <a:p>
            <a:pPr>
              <a:defRPr/>
            </a:pPr>
            <a:fld id="{2E54F3FE-B818-4BF4-9660-AD3DD24E86E9}" type="slidenum">
              <a:rPr lang="ja-JP" altLang="en-US"/>
              <a:pPr>
                <a:defRPr/>
              </a:pPr>
              <a:t>‹#›</a:t>
            </a:fld>
            <a:endParaRPr lang="en-US" altLang="ja-JP"/>
          </a:p>
        </p:txBody>
      </p:sp>
    </p:spTree>
    <p:extLst>
      <p:ext uri="{BB962C8B-B14F-4D97-AF65-F5344CB8AC3E}">
        <p14:creationId xmlns:p14="http://schemas.microsoft.com/office/powerpoint/2010/main" val="1365899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8">
            <a:extLst>
              <a:ext uri="{FF2B5EF4-FFF2-40B4-BE49-F238E27FC236}">
                <a16:creationId xmlns:a16="http://schemas.microsoft.com/office/drawing/2014/main" id="{CDAB0D73-A0C3-42DE-86F4-849172037515}"/>
              </a:ext>
            </a:extLst>
          </p:cNvPr>
          <p:cNvSpPr>
            <a:spLocks noChangeShapeType="1"/>
          </p:cNvSpPr>
          <p:nvPr/>
        </p:nvSpPr>
        <p:spPr bwMode="auto">
          <a:xfrm>
            <a:off x="228600" y="241300"/>
            <a:ext cx="8699500" cy="0"/>
          </a:xfrm>
          <a:prstGeom prst="line">
            <a:avLst/>
          </a:prstGeom>
          <a:noFill/>
          <a:ln w="76200">
            <a:solidFill>
              <a:srgbClr val="99CCFF"/>
            </a:solidFill>
            <a:miter lim="800000"/>
            <a:headEnd/>
            <a:tailEnd/>
          </a:ln>
          <a:extLst>
            <a:ext uri="{909E8E84-426E-40DD-AFC4-6F175D3DCCD1}">
              <a14:hiddenFill xmlns:a14="http://schemas.microsoft.com/office/drawing/2010/main">
                <a:noFill/>
              </a14:hiddenFill>
            </a:ext>
          </a:extLst>
        </p:spPr>
        <p:txBody>
          <a:bodyPr wrap="none" lIns="96981" tIns="48491" rIns="96981" bIns="48491"/>
          <a:lstStyle/>
          <a:p>
            <a:endParaRPr lang="ja-JP" altLang="en-US"/>
          </a:p>
        </p:txBody>
      </p:sp>
      <p:sp>
        <p:nvSpPr>
          <p:cNvPr id="1027" name="Line 19">
            <a:extLst>
              <a:ext uri="{FF2B5EF4-FFF2-40B4-BE49-F238E27FC236}">
                <a16:creationId xmlns:a16="http://schemas.microsoft.com/office/drawing/2014/main" id="{8291C0F1-20EB-4F13-804B-3A169EE78383}"/>
              </a:ext>
            </a:extLst>
          </p:cNvPr>
          <p:cNvSpPr>
            <a:spLocks noChangeShapeType="1"/>
          </p:cNvSpPr>
          <p:nvPr/>
        </p:nvSpPr>
        <p:spPr bwMode="auto">
          <a:xfrm>
            <a:off x="228600" y="887413"/>
            <a:ext cx="8699500" cy="0"/>
          </a:xfrm>
          <a:prstGeom prst="line">
            <a:avLst/>
          </a:prstGeom>
          <a:noFill/>
          <a:ln w="76200">
            <a:solidFill>
              <a:srgbClr val="99CCFF"/>
            </a:solidFill>
            <a:miter lim="800000"/>
            <a:headEnd/>
            <a:tailEnd/>
          </a:ln>
          <a:extLst>
            <a:ext uri="{909E8E84-426E-40DD-AFC4-6F175D3DCCD1}">
              <a14:hiddenFill xmlns:a14="http://schemas.microsoft.com/office/drawing/2010/main">
                <a:noFill/>
              </a14:hiddenFill>
            </a:ext>
          </a:extLst>
        </p:spPr>
        <p:txBody>
          <a:bodyPr wrap="none" lIns="96981" tIns="48491" rIns="96981" bIns="48491"/>
          <a:lstStyle/>
          <a:p>
            <a:endParaRPr lang="ja-JP" altLang="en-US"/>
          </a:p>
        </p:txBody>
      </p:sp>
      <p:sp>
        <p:nvSpPr>
          <p:cNvPr id="1028" name="Rectangle 9">
            <a:extLst>
              <a:ext uri="{FF2B5EF4-FFF2-40B4-BE49-F238E27FC236}">
                <a16:creationId xmlns:a16="http://schemas.microsoft.com/office/drawing/2014/main" id="{9F151673-5000-480A-A2A1-F6B12BE12824}"/>
              </a:ext>
            </a:extLst>
          </p:cNvPr>
          <p:cNvSpPr>
            <a:spLocks noGrp="1" noChangeArrowheads="1"/>
          </p:cNvSpPr>
          <p:nvPr>
            <p:ph type="title"/>
          </p:nvPr>
        </p:nvSpPr>
        <p:spPr bwMode="auto">
          <a:xfrm>
            <a:off x="833438" y="276225"/>
            <a:ext cx="695483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ja-JP" altLang="en-US"/>
              <a:t>マスタ タイトルの書式設定</a:t>
            </a:r>
          </a:p>
        </p:txBody>
      </p:sp>
      <p:sp>
        <p:nvSpPr>
          <p:cNvPr id="1029" name="Rectangle 10">
            <a:extLst>
              <a:ext uri="{FF2B5EF4-FFF2-40B4-BE49-F238E27FC236}">
                <a16:creationId xmlns:a16="http://schemas.microsoft.com/office/drawing/2014/main" id="{EF5D31F9-BEC4-4243-BCED-2EBF9D4A35B1}"/>
              </a:ext>
            </a:extLst>
          </p:cNvPr>
          <p:cNvSpPr>
            <a:spLocks noGrp="1" noChangeArrowheads="1"/>
          </p:cNvSpPr>
          <p:nvPr>
            <p:ph type="body" idx="1"/>
          </p:nvPr>
        </p:nvSpPr>
        <p:spPr bwMode="auto">
          <a:xfrm>
            <a:off x="304800" y="1447800"/>
            <a:ext cx="8534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ja-JP" altLang="en-US"/>
              <a:t>マスタ テキストの書式設定</a:t>
            </a:r>
          </a:p>
          <a:p>
            <a:pPr lvl="1"/>
            <a:r>
              <a:rPr lang="ja-JP" altLang="en-US"/>
              <a:t>第 2 レベル</a:t>
            </a:r>
          </a:p>
          <a:p>
            <a:pPr lvl="2"/>
            <a:r>
              <a:rPr lang="ja-JP" altLang="en-US"/>
              <a:t>第 3 レベル</a:t>
            </a:r>
          </a:p>
          <a:p>
            <a:pPr lvl="3"/>
            <a:r>
              <a:rPr lang="ja-JP" altLang="en-US"/>
              <a:t>第 4 レベル</a:t>
            </a:r>
          </a:p>
          <a:p>
            <a:pPr lvl="4"/>
            <a:r>
              <a:rPr lang="ja-JP" altLang="en-US"/>
              <a:t>第 5 レベル</a:t>
            </a:r>
          </a:p>
        </p:txBody>
      </p:sp>
      <p:sp>
        <p:nvSpPr>
          <p:cNvPr id="9" name="フッター プレースホルダ 3">
            <a:extLst>
              <a:ext uri="{FF2B5EF4-FFF2-40B4-BE49-F238E27FC236}">
                <a16:creationId xmlns:a16="http://schemas.microsoft.com/office/drawing/2014/main" id="{6EC5D237-2A1A-4BF1-8DEA-A9DFB88F9640}"/>
              </a:ext>
            </a:extLst>
          </p:cNvPr>
          <p:cNvSpPr>
            <a:spLocks noGrp="1"/>
          </p:cNvSpPr>
          <p:nvPr>
            <p:ph type="ftr" sz="quarter" idx="3"/>
          </p:nvPr>
        </p:nvSpPr>
        <p:spPr>
          <a:xfrm>
            <a:off x="1076325" y="6356350"/>
            <a:ext cx="6696075" cy="365125"/>
          </a:xfrm>
          <a:prstGeom prst="rect">
            <a:avLst/>
          </a:prstGeom>
        </p:spPr>
        <p:txBody>
          <a:bodyPr vert="horz" wrap="square" lIns="96981" tIns="48491" rIns="96981" bIns="48491" numCol="1" anchor="t" anchorCtr="0" compatLnSpc="1">
            <a:prstTxWarp prst="textNoShape">
              <a:avLst/>
            </a:prstTxWarp>
          </a:bodyPr>
          <a:lstStyle>
            <a:lvl1pPr algn="ctr" eaLnBrk="1" hangingPunct="1">
              <a:defRPr sz="1200"/>
            </a:lvl1pPr>
          </a:lstStyle>
          <a:p>
            <a:pPr>
              <a:defRPr/>
            </a:pPr>
            <a:endParaRPr lang="en-US" altLang="ja-JP"/>
          </a:p>
        </p:txBody>
      </p:sp>
      <p:sp>
        <p:nvSpPr>
          <p:cNvPr id="10" name="スライド番号プレースホルダ 4">
            <a:extLst>
              <a:ext uri="{FF2B5EF4-FFF2-40B4-BE49-F238E27FC236}">
                <a16:creationId xmlns:a16="http://schemas.microsoft.com/office/drawing/2014/main" id="{42FF13B9-BA16-458E-9380-3603C24E0AF6}"/>
              </a:ext>
            </a:extLst>
          </p:cNvPr>
          <p:cNvSpPr>
            <a:spLocks noGrp="1"/>
          </p:cNvSpPr>
          <p:nvPr>
            <p:ph type="sldNum" sz="quarter" idx="4"/>
          </p:nvPr>
        </p:nvSpPr>
        <p:spPr>
          <a:xfrm>
            <a:off x="8220075" y="6413500"/>
            <a:ext cx="466725" cy="250825"/>
          </a:xfrm>
          <a:prstGeom prst="rect">
            <a:avLst/>
          </a:prstGeom>
        </p:spPr>
        <p:txBody>
          <a:bodyPr vert="horz" wrap="square" lIns="96981" tIns="48491" rIns="96981" bIns="48491" numCol="1" anchor="t" anchorCtr="0" compatLnSpc="1">
            <a:prstTxWarp prst="textNoShape">
              <a:avLst/>
            </a:prstTxWarp>
          </a:bodyPr>
          <a:lstStyle>
            <a:lvl1pPr eaLnBrk="1" hangingPunct="1">
              <a:defRPr sz="1200"/>
            </a:lvl1pPr>
          </a:lstStyle>
          <a:p>
            <a:pPr>
              <a:defRPr/>
            </a:pPr>
            <a:fld id="{5EF7D86A-485A-449E-97C7-5FA00F993FC6}" type="slidenum">
              <a:rPr lang="ja-JP" altLang="en-US"/>
              <a:pPr>
                <a:defRPr/>
              </a:pPr>
              <a:t>‹#›</a:t>
            </a:fld>
            <a:endParaRPr lang="en-US" altLang="ja-JP"/>
          </a:p>
        </p:txBody>
      </p:sp>
    </p:spTree>
    <p:extLst>
      <p:ext uri="{BB962C8B-B14F-4D97-AF65-F5344CB8AC3E}">
        <p14:creationId xmlns:p14="http://schemas.microsoft.com/office/powerpoint/2010/main" val="8064003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spcBef>
          <a:spcPct val="0"/>
        </a:spcBef>
        <a:spcAft>
          <a:spcPct val="0"/>
        </a:spcAft>
        <a:defRPr kumimoji="1" sz="3200">
          <a:solidFill>
            <a:srgbClr val="3333CC"/>
          </a:solidFill>
          <a:latin typeface="+mj-lt"/>
          <a:ea typeface="+mj-ea"/>
          <a:cs typeface="+mj-cs"/>
        </a:defRPr>
      </a:lvl1pPr>
      <a:lvl2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5pPr>
      <a:lvl6pPr marL="4572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6pPr>
      <a:lvl7pPr marL="9144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7pPr>
      <a:lvl8pPr marL="13716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8pPr>
      <a:lvl9pPr marL="18288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a:solidFill>
            <a:schemeClr val="tx1"/>
          </a:solidFill>
          <a:latin typeface="+mn-lt"/>
          <a:ea typeface="+mn-ea"/>
        </a:defRPr>
      </a:lvl5pPr>
      <a:lvl6pPr marL="2514600" indent="-228600" algn="l" rtl="0" eaLnBrk="0" fontAlgn="base" hangingPunct="0">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6pPr>
      <a:lvl7pPr marL="2971800" indent="-228600" algn="l" rtl="0" eaLnBrk="0" fontAlgn="base" hangingPunct="0">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7pPr>
      <a:lvl8pPr marL="3429000" indent="-228600" algn="l" rtl="0" eaLnBrk="0" fontAlgn="base" hangingPunct="0">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8pPr>
      <a:lvl9pPr marL="3886200" indent="-228600" algn="l" rtl="0" eaLnBrk="0" fontAlgn="base" hangingPunct="0">
        <a:spcBef>
          <a:spcPct val="20000"/>
        </a:spcBef>
        <a:spcAft>
          <a:spcPct val="0"/>
        </a:spcAft>
        <a:buClr>
          <a:schemeClr val="accent1"/>
        </a:buClr>
        <a:buSzPct val="50000"/>
        <a:buFont typeface="Wingdings" pitchFamily="2" charset="2"/>
        <a:buChar char="n"/>
        <a:defRPr kumimoji="1">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6B6A4E2-7656-44DA-805C-D9A391012112}"/>
              </a:ext>
            </a:extLst>
          </p:cNvPr>
          <p:cNvPicPr>
            <a:picLocks noChangeAspect="1"/>
          </p:cNvPicPr>
          <p:nvPr/>
        </p:nvPicPr>
        <p:blipFill>
          <a:blip r:embed="rId2"/>
          <a:stretch>
            <a:fillRect/>
          </a:stretch>
        </p:blipFill>
        <p:spPr>
          <a:xfrm>
            <a:off x="147637" y="2381250"/>
            <a:ext cx="8848725" cy="1143000"/>
          </a:xfrm>
          <a:prstGeom prst="rect">
            <a:avLst/>
          </a:prstGeom>
        </p:spPr>
      </p:pic>
      <p:sp>
        <p:nvSpPr>
          <p:cNvPr id="2" name="タイトル 1">
            <a:extLst>
              <a:ext uri="{FF2B5EF4-FFF2-40B4-BE49-F238E27FC236}">
                <a16:creationId xmlns:a16="http://schemas.microsoft.com/office/drawing/2014/main" id="{6662482E-8B9D-4CF5-87DD-3AB42AB65965}"/>
              </a:ext>
            </a:extLst>
          </p:cNvPr>
          <p:cNvSpPr>
            <a:spLocks noGrp="1"/>
          </p:cNvSpPr>
          <p:nvPr>
            <p:ph type="ctrTitle"/>
          </p:nvPr>
        </p:nvSpPr>
        <p:spPr>
          <a:xfrm>
            <a:off x="685800" y="2619216"/>
            <a:ext cx="7772400" cy="492443"/>
          </a:xfrm>
        </p:spPr>
        <p:txBody>
          <a:bodyPr/>
          <a:lstStyle/>
          <a:p>
            <a:pPr algn="ctr"/>
            <a:r>
              <a:rPr kumimoji="1" lang="en-US" altLang="ja-JP" dirty="0"/>
              <a:t>MOE</a:t>
            </a:r>
            <a:r>
              <a:rPr kumimoji="1" lang="ja-JP" altLang="en-US" dirty="0"/>
              <a:t>を利用した</a:t>
            </a:r>
            <a:r>
              <a:rPr kumimoji="1" lang="en-US" altLang="ja-JP" dirty="0"/>
              <a:t>AMBER-MD</a:t>
            </a:r>
            <a:r>
              <a:rPr kumimoji="1" lang="ja-JP" altLang="en-US" dirty="0"/>
              <a:t>実行</a:t>
            </a:r>
          </a:p>
        </p:txBody>
      </p:sp>
      <p:sp>
        <p:nvSpPr>
          <p:cNvPr id="3" name="字幕 2">
            <a:extLst>
              <a:ext uri="{FF2B5EF4-FFF2-40B4-BE49-F238E27FC236}">
                <a16:creationId xmlns:a16="http://schemas.microsoft.com/office/drawing/2014/main" id="{CC2F5566-7065-4FB7-876F-1730B6C3F60A}"/>
              </a:ext>
            </a:extLst>
          </p:cNvPr>
          <p:cNvSpPr>
            <a:spLocks noGrp="1"/>
          </p:cNvSpPr>
          <p:nvPr>
            <p:ph type="subTitle" idx="1"/>
          </p:nvPr>
        </p:nvSpPr>
        <p:spPr/>
        <p:txBody>
          <a:bodyPr/>
          <a:lstStyle/>
          <a:p>
            <a:r>
              <a:rPr kumimoji="1" lang="en-US" altLang="ja-JP"/>
              <a:t>2020/05/23</a:t>
            </a:r>
            <a:endParaRPr kumimoji="1" lang="en-US" altLang="ja-JP" dirty="0"/>
          </a:p>
          <a:p>
            <a:r>
              <a:rPr kumimoji="1" lang="ja-JP" altLang="en-US" dirty="0"/>
              <a:t>奥脇　弘次</a:t>
            </a:r>
          </a:p>
        </p:txBody>
      </p:sp>
      <p:pic>
        <p:nvPicPr>
          <p:cNvPr id="5" name="図 4">
            <a:extLst>
              <a:ext uri="{FF2B5EF4-FFF2-40B4-BE49-F238E27FC236}">
                <a16:creationId xmlns:a16="http://schemas.microsoft.com/office/drawing/2014/main" id="{377D68F8-DBFB-4A98-8D41-F16FD15FB4C4}"/>
              </a:ext>
            </a:extLst>
          </p:cNvPr>
          <p:cNvPicPr>
            <a:picLocks noChangeAspect="1"/>
          </p:cNvPicPr>
          <p:nvPr/>
        </p:nvPicPr>
        <p:blipFill>
          <a:blip r:embed="rId3"/>
          <a:stretch>
            <a:fillRect/>
          </a:stretch>
        </p:blipFill>
        <p:spPr>
          <a:xfrm>
            <a:off x="90487" y="23813"/>
            <a:ext cx="8905875" cy="1019175"/>
          </a:xfrm>
          <a:prstGeom prst="rect">
            <a:avLst/>
          </a:prstGeom>
        </p:spPr>
      </p:pic>
    </p:spTree>
    <p:extLst>
      <p:ext uri="{BB962C8B-B14F-4D97-AF65-F5344CB8AC3E}">
        <p14:creationId xmlns:p14="http://schemas.microsoft.com/office/powerpoint/2010/main" val="1275677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6904B14-1BF1-4DBA-AAD1-95BB8763A493}"/>
              </a:ext>
            </a:extLst>
          </p:cNvPr>
          <p:cNvSpPr/>
          <p:nvPr/>
        </p:nvSpPr>
        <p:spPr>
          <a:xfrm>
            <a:off x="0" y="1379545"/>
            <a:ext cx="9236279" cy="4801314"/>
          </a:xfrm>
          <a:prstGeom prst="rect">
            <a:avLst/>
          </a:prstGeom>
        </p:spPr>
        <p:txBody>
          <a:bodyPr wrap="square">
            <a:spAutoFit/>
          </a:bodyPr>
          <a:lstStyle/>
          <a:p>
            <a:pPr lvl="0" defTabSz="914400" eaLnBrk="0" fontAlgn="base" hangingPunct="0">
              <a:spcBef>
                <a:spcPct val="0"/>
              </a:spcBef>
              <a:spcAft>
                <a:spcPct val="0"/>
              </a:spcAft>
            </a:pPr>
            <a:r>
              <a:rPr lang="ja-JP" altLang="ja-JP" dirty="0">
                <a:latin typeface="Arial" panose="020B0604020202020204" pitchFamily="34" charset="0"/>
              </a:rPr>
              <a:t>1.構造最適化</a:t>
            </a:r>
            <a:br>
              <a:rPr lang="ja-JP" altLang="ja-JP" dirty="0">
                <a:latin typeface="Arial" panose="020B0604020202020204" pitchFamily="34" charset="0"/>
              </a:rPr>
            </a:br>
            <a:r>
              <a:rPr lang="ja-JP" altLang="ja-JP" dirty="0">
                <a:latin typeface="Arial" panose="020B0604020202020204" pitchFamily="34" charset="0"/>
              </a:rPr>
              <a:t>Minimization1.mdin: 重原子固定、水素のみ最適化</a:t>
            </a:r>
            <a:br>
              <a:rPr lang="ja-JP" altLang="ja-JP" dirty="0">
                <a:latin typeface="Arial" panose="020B0604020202020204" pitchFamily="34" charset="0"/>
              </a:rPr>
            </a:br>
            <a:r>
              <a:rPr lang="ja-JP" altLang="ja-JP" dirty="0">
                <a:latin typeface="Arial" panose="020B0604020202020204" pitchFamily="34" charset="0"/>
              </a:rPr>
              <a:t>Minimization2.mdin: N,CA,C固定、それ以外の原子を最適化</a:t>
            </a:r>
            <a:br>
              <a:rPr lang="ja-JP" altLang="ja-JP" dirty="0">
                <a:latin typeface="Arial" panose="020B0604020202020204" pitchFamily="34" charset="0"/>
              </a:rPr>
            </a:br>
            <a:r>
              <a:rPr lang="ja-JP" altLang="ja-JP" dirty="0">
                <a:latin typeface="Arial" panose="020B0604020202020204" pitchFamily="34" charset="0"/>
              </a:rPr>
              <a:t>Minimization3.mdin: 全原子を最適化</a:t>
            </a:r>
            <a:br>
              <a:rPr lang="ja-JP" altLang="ja-JP" dirty="0">
                <a:latin typeface="Arial" panose="020B0604020202020204" pitchFamily="34" charset="0"/>
              </a:rPr>
            </a:br>
            <a:br>
              <a:rPr lang="ja-JP" altLang="ja-JP" dirty="0">
                <a:latin typeface="Arial" panose="020B0604020202020204" pitchFamily="34" charset="0"/>
              </a:rPr>
            </a:br>
            <a:r>
              <a:rPr lang="ja-JP" altLang="ja-JP" dirty="0">
                <a:latin typeface="Arial" panose="020B0604020202020204" pitchFamily="34" charset="0"/>
              </a:rPr>
              <a:t>2.昇温過程（NVT ensemble）</a:t>
            </a:r>
            <a:br>
              <a:rPr lang="ja-JP" altLang="ja-JP" dirty="0">
                <a:latin typeface="Arial" panose="020B0604020202020204" pitchFamily="34" charset="0"/>
              </a:rPr>
            </a:br>
            <a:r>
              <a:rPr lang="ja-JP" altLang="ja-JP" dirty="0">
                <a:latin typeface="Arial" panose="020B0604020202020204" pitchFamily="34" charset="0"/>
              </a:rPr>
              <a:t>Heating: N,CA,Cに拘束をかけて（restraint_wt=3.0） で50psで昇温MD実行（T=0K -&gt; 310K ）</a:t>
            </a:r>
            <a:br>
              <a:rPr lang="ja-JP" altLang="ja-JP" dirty="0">
                <a:latin typeface="Arial" panose="020B0604020202020204" pitchFamily="34" charset="0"/>
              </a:rPr>
            </a:br>
            <a:br>
              <a:rPr lang="ja-JP" altLang="ja-JP" dirty="0">
                <a:latin typeface="Arial" panose="020B0604020202020204" pitchFamily="34" charset="0"/>
              </a:rPr>
            </a:br>
            <a:r>
              <a:rPr lang="ja-JP" altLang="ja-JP" dirty="0">
                <a:latin typeface="Arial" panose="020B0604020202020204" pitchFamily="34" charset="0"/>
              </a:rPr>
              <a:t>3.密度緩和MD （NPT ensemble ）</a:t>
            </a:r>
            <a:br>
              <a:rPr lang="ja-JP" altLang="ja-JP" dirty="0">
                <a:latin typeface="Arial" panose="020B0604020202020204" pitchFamily="34" charset="0"/>
              </a:rPr>
            </a:br>
            <a:r>
              <a:rPr lang="ja-JP" altLang="ja-JP" dirty="0">
                <a:latin typeface="Arial" panose="020B0604020202020204" pitchFamily="34" charset="0"/>
              </a:rPr>
              <a:t>Density1.mdin: N,CA,Cに拘束をかけて（restraint_wt=3.0）で5psのMD実行（T=310K）</a:t>
            </a:r>
            <a:br>
              <a:rPr lang="ja-JP" altLang="ja-JP" dirty="0">
                <a:latin typeface="Arial" panose="020B0604020202020204" pitchFamily="34" charset="0"/>
              </a:rPr>
            </a:br>
            <a:r>
              <a:rPr lang="ja-JP" altLang="ja-JP" dirty="0">
                <a:latin typeface="Arial" panose="020B0604020202020204" pitchFamily="34" charset="0"/>
              </a:rPr>
              <a:t>Density2.mdin: N,CA,Cに拘束をかけて（restraint_wt=3.0）で10psのMD実行（T=310K）</a:t>
            </a:r>
            <a:br>
              <a:rPr lang="ja-JP" altLang="ja-JP" dirty="0">
                <a:latin typeface="Arial" panose="020B0604020202020204" pitchFamily="34" charset="0"/>
              </a:rPr>
            </a:br>
            <a:r>
              <a:rPr lang="ja-JP" altLang="ja-JP" dirty="0">
                <a:latin typeface="Arial" panose="020B0604020202020204" pitchFamily="34" charset="0"/>
              </a:rPr>
              <a:t>Density3.mdin: N,CA,Cに拘束をかけて（restraint_wt=3.0）で20psのMD実行（T=310K）</a:t>
            </a:r>
            <a:br>
              <a:rPr lang="ja-JP" altLang="ja-JP" dirty="0">
                <a:latin typeface="Arial" panose="020B0604020202020204" pitchFamily="34" charset="0"/>
              </a:rPr>
            </a:br>
            <a:r>
              <a:rPr lang="ja-JP" altLang="ja-JP" dirty="0">
                <a:latin typeface="Arial" panose="020B0604020202020204" pitchFamily="34" charset="0"/>
              </a:rPr>
              <a:t>Density4.mdin: N,CA,Cに拘束をかけて（restraint_wt=3.0）で15psのMD実行（T=310K）</a:t>
            </a:r>
            <a:br>
              <a:rPr lang="ja-JP" altLang="ja-JP" dirty="0">
                <a:latin typeface="Arial" panose="020B0604020202020204" pitchFamily="34" charset="0"/>
              </a:rPr>
            </a:br>
            <a:endParaRPr lang="en-US" altLang="ja-JP" dirty="0">
              <a:latin typeface="Arial" panose="020B0604020202020204" pitchFamily="34" charset="0"/>
            </a:endParaRPr>
          </a:p>
          <a:p>
            <a:pPr lvl="0" defTabSz="914400" eaLnBrk="0" fontAlgn="base" hangingPunct="0">
              <a:spcBef>
                <a:spcPct val="0"/>
              </a:spcBef>
              <a:spcAft>
                <a:spcPct val="0"/>
              </a:spcAft>
            </a:pPr>
            <a:br>
              <a:rPr lang="ja-JP" altLang="ja-JP" dirty="0">
                <a:latin typeface="Arial" panose="020B0604020202020204" pitchFamily="34" charset="0"/>
              </a:rPr>
            </a:br>
            <a:r>
              <a:rPr lang="ja-JP" altLang="ja-JP" dirty="0">
                <a:latin typeface="Arial" panose="020B0604020202020204" pitchFamily="34" charset="0"/>
              </a:rPr>
              <a:t>4.平衡過程MD （NPT ensemble ）</a:t>
            </a:r>
            <a:br>
              <a:rPr lang="ja-JP" altLang="ja-JP" dirty="0">
                <a:latin typeface="Arial" panose="020B0604020202020204" pitchFamily="34" charset="0"/>
              </a:rPr>
            </a:br>
            <a:r>
              <a:rPr lang="ja-JP" altLang="ja-JP" dirty="0">
                <a:latin typeface="Arial" panose="020B0604020202020204" pitchFamily="34" charset="0"/>
              </a:rPr>
              <a:t>Equilibration.mdin.mdin: 拘束なしで1nsのMD実行（T=310K ）</a:t>
            </a:r>
          </a:p>
        </p:txBody>
      </p:sp>
      <p:sp>
        <p:nvSpPr>
          <p:cNvPr id="6" name="タイトル 1">
            <a:extLst>
              <a:ext uri="{FF2B5EF4-FFF2-40B4-BE49-F238E27FC236}">
                <a16:creationId xmlns:a16="http://schemas.microsoft.com/office/drawing/2014/main" id="{F41248DE-54D9-4BDC-8475-C971BFA48C27}"/>
              </a:ext>
            </a:extLst>
          </p:cNvPr>
          <p:cNvSpPr>
            <a:spLocks noGrp="1"/>
          </p:cNvSpPr>
          <p:nvPr>
            <p:ph type="title"/>
          </p:nvPr>
        </p:nvSpPr>
        <p:spPr>
          <a:xfrm>
            <a:off x="1758773" y="76200"/>
            <a:ext cx="5626453" cy="984885"/>
          </a:xfrm>
        </p:spPr>
        <p:txBody>
          <a:bodyPr/>
          <a:lstStyle/>
          <a:p>
            <a:r>
              <a:rPr kumimoji="1" lang="ja-JP" altLang="en-US"/>
              <a:t>補足</a:t>
            </a:r>
            <a:r>
              <a:rPr lang="en-US" altLang="ja-JP"/>
              <a:t>#2: </a:t>
            </a:r>
            <a:r>
              <a:rPr kumimoji="1" lang="en-US" altLang="ja-JP"/>
              <a:t>MD</a:t>
            </a:r>
            <a:r>
              <a:rPr kumimoji="1" lang="ja-JP" altLang="en-US"/>
              <a:t>実行のファイル流れ</a:t>
            </a:r>
            <a:endParaRPr kumimoji="1" lang="ja-JP" altLang="en-US" dirty="0"/>
          </a:p>
        </p:txBody>
      </p:sp>
      <p:sp>
        <p:nvSpPr>
          <p:cNvPr id="5" name="テキスト ボックス 4">
            <a:extLst>
              <a:ext uri="{FF2B5EF4-FFF2-40B4-BE49-F238E27FC236}">
                <a16:creationId xmlns:a16="http://schemas.microsoft.com/office/drawing/2014/main" id="{A75A7769-7845-4D8D-B825-7EBA429BDD66}"/>
              </a:ext>
            </a:extLst>
          </p:cNvPr>
          <p:cNvSpPr txBox="1"/>
          <p:nvPr/>
        </p:nvSpPr>
        <p:spPr>
          <a:xfrm>
            <a:off x="4326737" y="4876857"/>
            <a:ext cx="4652386" cy="923330"/>
          </a:xfrm>
          <a:prstGeom prst="rect">
            <a:avLst/>
          </a:prstGeom>
          <a:noFill/>
        </p:spPr>
        <p:txBody>
          <a:bodyPr wrap="square">
            <a:spAutoFit/>
          </a:bodyPr>
          <a:lstStyle/>
          <a:p>
            <a:r>
              <a:rPr lang="ja-JP" altLang="en-US" dirty="0">
                <a:solidFill>
                  <a:srgbClr val="FF0000"/>
                </a:solidFill>
              </a:rPr>
              <a:t>restraint_wt=3.0, 2.0,1.0, 0.5など段階的にするべきではないか？</a:t>
            </a:r>
            <a:r>
              <a:rPr lang="en-US" altLang="ja-JP" dirty="0">
                <a:solidFill>
                  <a:srgbClr val="FF0000"/>
                </a:solidFill>
              </a:rPr>
              <a:t>GPU</a:t>
            </a:r>
            <a:r>
              <a:rPr lang="ja-JP" altLang="en-US" dirty="0">
                <a:solidFill>
                  <a:srgbClr val="FF0000"/>
                </a:solidFill>
              </a:rPr>
              <a:t>版の例ではそのようにしないと収束しなかった。2021/4/7（石田）</a:t>
            </a:r>
          </a:p>
        </p:txBody>
      </p:sp>
    </p:spTree>
    <p:extLst>
      <p:ext uri="{BB962C8B-B14F-4D97-AF65-F5344CB8AC3E}">
        <p14:creationId xmlns:p14="http://schemas.microsoft.com/office/powerpoint/2010/main" val="2787870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r="1532"/>
          <a:stretch/>
        </p:blipFill>
        <p:spPr>
          <a:xfrm>
            <a:off x="98854" y="2520789"/>
            <a:ext cx="9003957" cy="1140918"/>
          </a:xfrm>
          <a:prstGeom prst="rect">
            <a:avLst/>
          </a:prstGeom>
        </p:spPr>
      </p:pic>
      <p:sp>
        <p:nvSpPr>
          <p:cNvPr id="2" name="タイトル 1"/>
          <p:cNvSpPr>
            <a:spLocks noGrp="1"/>
          </p:cNvSpPr>
          <p:nvPr>
            <p:ph type="ctrTitle"/>
          </p:nvPr>
        </p:nvSpPr>
        <p:spPr>
          <a:xfrm>
            <a:off x="685800" y="2759259"/>
            <a:ext cx="7772400" cy="492443"/>
          </a:xfrm>
        </p:spPr>
        <p:txBody>
          <a:bodyPr/>
          <a:lstStyle/>
          <a:p>
            <a:pPr algn="ctr"/>
            <a:r>
              <a:rPr kumimoji="1" lang="en-US" altLang="ja-JP" dirty="0"/>
              <a:t>MOE FMO</a:t>
            </a:r>
            <a:r>
              <a:rPr kumimoji="1" lang="ja-JP" altLang="en-US" dirty="0"/>
              <a:t>構造のセットアップ</a:t>
            </a:r>
          </a:p>
        </p:txBody>
      </p:sp>
      <p:sp>
        <p:nvSpPr>
          <p:cNvPr id="3" name="サブタイトル 2"/>
          <p:cNvSpPr>
            <a:spLocks noGrp="1"/>
          </p:cNvSpPr>
          <p:nvPr>
            <p:ph type="subTitle" idx="1"/>
          </p:nvPr>
        </p:nvSpPr>
        <p:spPr/>
        <p:txBody>
          <a:bodyPr/>
          <a:lstStyle/>
          <a:p>
            <a:r>
              <a:rPr kumimoji="1" lang="en-US" altLang="ja-JP" sz="2000" dirty="0"/>
              <a:t>2019/11/27</a:t>
            </a:r>
          </a:p>
          <a:p>
            <a:r>
              <a:rPr lang="ja-JP" altLang="en-US" sz="2000" dirty="0"/>
              <a:t>奥脇　弘次</a:t>
            </a:r>
            <a:endParaRPr kumimoji="1" lang="ja-JP" altLang="en-US" sz="2000" dirty="0"/>
          </a:p>
        </p:txBody>
      </p:sp>
      <p:sp>
        <p:nvSpPr>
          <p:cNvPr id="5" name="テキスト ボックス 4"/>
          <p:cNvSpPr txBox="1"/>
          <p:nvPr/>
        </p:nvSpPr>
        <p:spPr>
          <a:xfrm>
            <a:off x="98854" y="82378"/>
            <a:ext cx="8954530" cy="95559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kumimoji="1" lang="ja-JP" altLang="en-US" dirty="0"/>
          </a:p>
        </p:txBody>
      </p:sp>
    </p:spTree>
    <p:extLst>
      <p:ext uri="{BB962C8B-B14F-4D97-AF65-F5344CB8AC3E}">
        <p14:creationId xmlns:p14="http://schemas.microsoft.com/office/powerpoint/2010/main" val="4026785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25634" y="240734"/>
            <a:ext cx="4125740" cy="492443"/>
          </a:xfrm>
        </p:spPr>
        <p:txBody>
          <a:bodyPr/>
          <a:lstStyle/>
          <a:p>
            <a:r>
              <a:rPr kumimoji="1" lang="en-US" altLang="ja-JP" dirty="0"/>
              <a:t>0. FMO</a:t>
            </a:r>
            <a:r>
              <a:rPr kumimoji="1" lang="ja-JP" altLang="en-US" dirty="0"/>
              <a:t>用の構造準備</a:t>
            </a:r>
          </a:p>
        </p:txBody>
      </p:sp>
      <p:sp>
        <p:nvSpPr>
          <p:cNvPr id="12" name="テキスト ボックス 11"/>
          <p:cNvSpPr txBox="1"/>
          <p:nvPr/>
        </p:nvSpPr>
        <p:spPr>
          <a:xfrm>
            <a:off x="207773" y="1127000"/>
            <a:ext cx="8870185" cy="1200329"/>
          </a:xfrm>
          <a:prstGeom prst="rect">
            <a:avLst/>
          </a:prstGeom>
          <a:noFill/>
        </p:spPr>
        <p:txBody>
          <a:bodyPr wrap="none" rtlCol="0">
            <a:spAutoFit/>
          </a:bodyPr>
          <a:lstStyle/>
          <a:p>
            <a:pPr defTabSz="457200"/>
            <a:r>
              <a:rPr lang="ja-JP" altLang="en-US" dirty="0">
                <a:solidFill>
                  <a:srgbClr val="000000"/>
                </a:solidFill>
              </a:rPr>
              <a:t>⓪基本操作</a:t>
            </a:r>
            <a:endParaRPr lang="en-US" altLang="ja-JP" dirty="0">
              <a:solidFill>
                <a:srgbClr val="000000"/>
              </a:solidFill>
            </a:endParaRPr>
          </a:p>
          <a:p>
            <a:pPr defTabSz="457200"/>
            <a:r>
              <a:rPr lang="ja-JP" altLang="en-US" dirty="0">
                <a:solidFill>
                  <a:srgbClr val="000000"/>
                </a:solidFill>
              </a:rPr>
              <a:t>分子を開く：</a:t>
            </a:r>
            <a:r>
              <a:rPr lang="en-US" altLang="ja-JP" dirty="0">
                <a:solidFill>
                  <a:srgbClr val="000000"/>
                </a:solidFill>
              </a:rPr>
              <a:t>File-&gt;Open,</a:t>
            </a:r>
            <a:r>
              <a:rPr lang="ja-JP" altLang="en-US" dirty="0">
                <a:solidFill>
                  <a:srgbClr val="000000"/>
                </a:solidFill>
              </a:rPr>
              <a:t>　もしくは</a:t>
            </a:r>
            <a:r>
              <a:rPr lang="en-US" altLang="ja-JP" dirty="0" err="1">
                <a:solidFill>
                  <a:srgbClr val="000000"/>
                </a:solidFill>
              </a:rPr>
              <a:t>pdb</a:t>
            </a:r>
            <a:r>
              <a:rPr lang="ja-JP" altLang="en-US" dirty="0">
                <a:solidFill>
                  <a:srgbClr val="000000"/>
                </a:solidFill>
              </a:rPr>
              <a:t>を直接画面にドロップ</a:t>
            </a:r>
            <a:endParaRPr lang="en-US" altLang="ja-JP" dirty="0">
              <a:solidFill>
                <a:srgbClr val="000000"/>
              </a:solidFill>
            </a:endParaRPr>
          </a:p>
          <a:p>
            <a:pPr defTabSz="457200"/>
            <a:r>
              <a:rPr lang="en-US" altLang="ja-JP" dirty="0">
                <a:solidFill>
                  <a:srgbClr val="000000"/>
                </a:solidFill>
              </a:rPr>
              <a:t>[</a:t>
            </a:r>
            <a:r>
              <a:rPr lang="ja-JP" altLang="en-US" dirty="0">
                <a:solidFill>
                  <a:srgbClr val="000000"/>
                </a:solidFill>
              </a:rPr>
              <a:t>移動系</a:t>
            </a:r>
            <a:r>
              <a:rPr lang="en-US" altLang="ja-JP" dirty="0">
                <a:solidFill>
                  <a:srgbClr val="000000"/>
                </a:solidFill>
              </a:rPr>
              <a:t>]</a:t>
            </a:r>
            <a:r>
              <a:rPr lang="ja-JP" altLang="en-US" dirty="0">
                <a:solidFill>
                  <a:srgbClr val="000000"/>
                </a:solidFill>
              </a:rPr>
              <a:t>回転：中ボタンドラッグ</a:t>
            </a:r>
            <a:r>
              <a:rPr lang="en-US" altLang="ja-JP" dirty="0">
                <a:solidFill>
                  <a:srgbClr val="000000"/>
                </a:solidFill>
              </a:rPr>
              <a:t>, </a:t>
            </a:r>
            <a:r>
              <a:rPr lang="ja-JP" altLang="en-US" dirty="0">
                <a:solidFill>
                  <a:srgbClr val="000000"/>
                </a:solidFill>
              </a:rPr>
              <a:t>拡大：中ボタンスクロール</a:t>
            </a:r>
            <a:r>
              <a:rPr lang="en-US" altLang="ja-JP" dirty="0">
                <a:solidFill>
                  <a:srgbClr val="000000"/>
                </a:solidFill>
              </a:rPr>
              <a:t>, </a:t>
            </a:r>
            <a:r>
              <a:rPr lang="ja-JP" altLang="en-US" dirty="0">
                <a:solidFill>
                  <a:srgbClr val="000000"/>
                </a:solidFill>
              </a:rPr>
              <a:t>移動：</a:t>
            </a:r>
            <a:r>
              <a:rPr lang="en-US" altLang="ja-JP" dirty="0">
                <a:solidFill>
                  <a:srgbClr val="000000"/>
                </a:solidFill>
              </a:rPr>
              <a:t>Shift+</a:t>
            </a:r>
            <a:r>
              <a:rPr lang="ja-JP" altLang="en-US" dirty="0">
                <a:solidFill>
                  <a:srgbClr val="000000"/>
                </a:solidFill>
              </a:rPr>
              <a:t>中ボタンドラッグ</a:t>
            </a:r>
            <a:endParaRPr lang="en-US" altLang="ja-JP" dirty="0">
              <a:solidFill>
                <a:srgbClr val="000000"/>
              </a:solidFill>
            </a:endParaRPr>
          </a:p>
          <a:p>
            <a:pPr defTabSz="457200"/>
            <a:r>
              <a:rPr lang="en-US" altLang="ja-JP" dirty="0">
                <a:solidFill>
                  <a:srgbClr val="000000"/>
                </a:solidFill>
              </a:rPr>
              <a:t>[</a:t>
            </a:r>
            <a:r>
              <a:rPr lang="ja-JP" altLang="en-US" dirty="0">
                <a:solidFill>
                  <a:srgbClr val="000000"/>
                </a:solidFill>
              </a:rPr>
              <a:t>選択系</a:t>
            </a:r>
            <a:r>
              <a:rPr lang="en-US" altLang="ja-JP" dirty="0">
                <a:solidFill>
                  <a:srgbClr val="000000"/>
                </a:solidFill>
              </a:rPr>
              <a:t>]</a:t>
            </a:r>
            <a:r>
              <a:rPr lang="ja-JP" altLang="en-US" dirty="0">
                <a:solidFill>
                  <a:srgbClr val="000000"/>
                </a:solidFill>
              </a:rPr>
              <a:t>クリック：原子一個をクリック</a:t>
            </a:r>
            <a:r>
              <a:rPr lang="en-US" altLang="ja-JP" dirty="0">
                <a:solidFill>
                  <a:srgbClr val="000000"/>
                </a:solidFill>
              </a:rPr>
              <a:t>, Shift</a:t>
            </a:r>
            <a:r>
              <a:rPr lang="ja-JP" altLang="en-US" dirty="0">
                <a:solidFill>
                  <a:srgbClr val="000000"/>
                </a:solidFill>
              </a:rPr>
              <a:t>＋クリック</a:t>
            </a:r>
            <a:r>
              <a:rPr lang="en-US" altLang="ja-JP" dirty="0">
                <a:solidFill>
                  <a:srgbClr val="000000"/>
                </a:solidFill>
              </a:rPr>
              <a:t>:</a:t>
            </a:r>
            <a:r>
              <a:rPr lang="ja-JP" altLang="en-US" dirty="0">
                <a:solidFill>
                  <a:srgbClr val="000000"/>
                </a:solidFill>
              </a:rPr>
              <a:t>追加</a:t>
            </a:r>
            <a:r>
              <a:rPr lang="en-US" altLang="ja-JP" dirty="0">
                <a:solidFill>
                  <a:srgbClr val="000000"/>
                </a:solidFill>
              </a:rPr>
              <a:t>, ctrl+</a:t>
            </a:r>
            <a:r>
              <a:rPr lang="ja-JP" altLang="en-US" dirty="0">
                <a:solidFill>
                  <a:srgbClr val="000000"/>
                </a:solidFill>
              </a:rPr>
              <a:t>クリック</a:t>
            </a:r>
            <a:r>
              <a:rPr lang="en-US" altLang="ja-JP" dirty="0">
                <a:solidFill>
                  <a:srgbClr val="000000"/>
                </a:solidFill>
              </a:rPr>
              <a:t>:</a:t>
            </a:r>
            <a:r>
              <a:rPr lang="ja-JP" altLang="en-US" dirty="0">
                <a:solidFill>
                  <a:srgbClr val="000000"/>
                </a:solidFill>
              </a:rPr>
              <a:t>残基を選択</a:t>
            </a:r>
            <a:r>
              <a:rPr lang="en-US" altLang="ja-JP" dirty="0">
                <a:solidFill>
                  <a:srgbClr val="000000"/>
                </a:solidFill>
              </a:rPr>
              <a:t> </a:t>
            </a:r>
            <a:endParaRPr lang="ja-JP" altLang="en-US" dirty="0">
              <a:solidFill>
                <a:srgbClr val="000000"/>
              </a:solidFill>
            </a:endParaRPr>
          </a:p>
        </p:txBody>
      </p:sp>
      <p:sp>
        <p:nvSpPr>
          <p:cNvPr id="17" name="テキスト ボックス 16"/>
          <p:cNvSpPr txBox="1"/>
          <p:nvPr/>
        </p:nvSpPr>
        <p:spPr>
          <a:xfrm>
            <a:off x="150108" y="2869433"/>
            <a:ext cx="5463355" cy="3416320"/>
          </a:xfrm>
          <a:prstGeom prst="rect">
            <a:avLst/>
          </a:prstGeom>
          <a:noFill/>
        </p:spPr>
        <p:txBody>
          <a:bodyPr wrap="none" rtlCol="0">
            <a:spAutoFit/>
          </a:bodyPr>
          <a:lstStyle/>
          <a:p>
            <a:pPr defTabSz="457200"/>
            <a:r>
              <a:rPr lang="ja-JP" altLang="en-US" dirty="0">
                <a:solidFill>
                  <a:srgbClr val="002060"/>
                </a:solidFill>
              </a:rPr>
              <a:t>◆モデリング概要</a:t>
            </a:r>
            <a:endParaRPr lang="en-US" altLang="ja-JP" dirty="0">
              <a:solidFill>
                <a:srgbClr val="002060"/>
              </a:solidFill>
            </a:endParaRPr>
          </a:p>
          <a:p>
            <a:pPr defTabSz="457200"/>
            <a:r>
              <a:rPr lang="ja-JP" altLang="en-US" dirty="0"/>
              <a:t>⓪構造の読み込み</a:t>
            </a:r>
            <a:endParaRPr lang="en-US" altLang="ja-JP" dirty="0"/>
          </a:p>
          <a:p>
            <a:pPr defTabSz="457200"/>
            <a:r>
              <a:rPr lang="ja-JP" altLang="en-US" dirty="0">
                <a:solidFill>
                  <a:srgbClr val="000000"/>
                </a:solidFill>
              </a:rPr>
              <a:t>①</a:t>
            </a:r>
            <a:r>
              <a:rPr lang="en-US" altLang="ja-JP" dirty="0">
                <a:solidFill>
                  <a:srgbClr val="000000"/>
                </a:solidFill>
              </a:rPr>
              <a:t>chain</a:t>
            </a:r>
            <a:r>
              <a:rPr lang="ja-JP" altLang="en-US" dirty="0">
                <a:solidFill>
                  <a:srgbClr val="000000"/>
                </a:solidFill>
              </a:rPr>
              <a:t>の選択、欠損の確認</a:t>
            </a:r>
            <a:r>
              <a:rPr lang="en-US" altLang="ja-JP" dirty="0">
                <a:solidFill>
                  <a:srgbClr val="000000"/>
                </a:solidFill>
              </a:rPr>
              <a:t>(</a:t>
            </a:r>
            <a:r>
              <a:rPr lang="ja-JP" altLang="en-US" dirty="0">
                <a:solidFill>
                  <a:srgbClr val="000000"/>
                </a:solidFill>
              </a:rPr>
              <a:t>補足に記載</a:t>
            </a:r>
            <a:r>
              <a:rPr lang="en-US" altLang="ja-JP" dirty="0">
                <a:solidFill>
                  <a:srgbClr val="000000"/>
                </a:solidFill>
              </a:rPr>
              <a:t>)</a:t>
            </a:r>
          </a:p>
          <a:p>
            <a:pPr defTabSz="457200"/>
            <a:r>
              <a:rPr lang="ja-JP" altLang="en-US" dirty="0">
                <a:solidFill>
                  <a:srgbClr val="000000"/>
                </a:solidFill>
              </a:rPr>
              <a:t>②構造修正（欠損処理、電荷割り当て、など</a:t>
            </a:r>
            <a:r>
              <a:rPr lang="en-US" altLang="ja-JP" dirty="0">
                <a:solidFill>
                  <a:srgbClr val="000000"/>
                </a:solidFill>
              </a:rPr>
              <a:t>)</a:t>
            </a:r>
          </a:p>
          <a:p>
            <a:pPr defTabSz="457200"/>
            <a:r>
              <a:rPr lang="ja-JP" altLang="en-US" dirty="0">
                <a:solidFill>
                  <a:srgbClr val="000000"/>
                </a:solidFill>
              </a:rPr>
              <a:t>　　　</a:t>
            </a:r>
            <a:r>
              <a:rPr lang="en-US" altLang="ja-JP" dirty="0">
                <a:solidFill>
                  <a:srgbClr val="000000"/>
                </a:solidFill>
              </a:rPr>
              <a:t>1. </a:t>
            </a:r>
            <a:r>
              <a:rPr lang="ja-JP" altLang="en-US" dirty="0">
                <a:solidFill>
                  <a:srgbClr val="000000"/>
                </a:solidFill>
              </a:rPr>
              <a:t>水素付加</a:t>
            </a:r>
            <a:endParaRPr lang="en-US" altLang="ja-JP" dirty="0">
              <a:solidFill>
                <a:srgbClr val="000000"/>
              </a:solidFill>
            </a:endParaRPr>
          </a:p>
          <a:p>
            <a:pPr defTabSz="457200"/>
            <a:r>
              <a:rPr lang="en-US" altLang="ja-JP" dirty="0">
                <a:solidFill>
                  <a:srgbClr val="000000"/>
                </a:solidFill>
              </a:rPr>
              <a:t>	2. </a:t>
            </a:r>
            <a:r>
              <a:rPr lang="ja-JP" altLang="en-US" dirty="0">
                <a:solidFill>
                  <a:srgbClr val="000000"/>
                </a:solidFill>
              </a:rPr>
              <a:t>システムによる水素付加（</a:t>
            </a:r>
            <a:r>
              <a:rPr lang="en-US" altLang="ja-JP" dirty="0">
                <a:solidFill>
                  <a:srgbClr val="000000"/>
                </a:solidFill>
              </a:rPr>
              <a:t>Protonate 3D)</a:t>
            </a:r>
          </a:p>
          <a:p>
            <a:pPr defTabSz="457200"/>
            <a:r>
              <a:rPr lang="en-US" altLang="ja-JP" dirty="0">
                <a:solidFill>
                  <a:srgbClr val="000000"/>
                </a:solidFill>
              </a:rPr>
              <a:t>	3. </a:t>
            </a:r>
            <a:r>
              <a:rPr lang="ja-JP" altLang="en-US" dirty="0">
                <a:solidFill>
                  <a:srgbClr val="000000"/>
                </a:solidFill>
              </a:rPr>
              <a:t>末端構造の確認、欠損残基処理</a:t>
            </a:r>
            <a:endParaRPr lang="en-US" altLang="ja-JP" dirty="0">
              <a:solidFill>
                <a:srgbClr val="000000"/>
              </a:solidFill>
            </a:endParaRPr>
          </a:p>
          <a:p>
            <a:pPr defTabSz="457200"/>
            <a:r>
              <a:rPr lang="ja-JP" altLang="en-US" dirty="0">
                <a:solidFill>
                  <a:srgbClr val="000000"/>
                </a:solidFill>
              </a:rPr>
              <a:t>　　　</a:t>
            </a:r>
            <a:r>
              <a:rPr lang="en-US" altLang="ja-JP" dirty="0">
                <a:solidFill>
                  <a:srgbClr val="000000"/>
                </a:solidFill>
              </a:rPr>
              <a:t>4. </a:t>
            </a:r>
            <a:r>
              <a:rPr lang="ja-JP" altLang="en-US" dirty="0">
                <a:solidFill>
                  <a:srgbClr val="000000"/>
                </a:solidFill>
              </a:rPr>
              <a:t>リガンドの構造チェック</a:t>
            </a:r>
            <a:endParaRPr lang="en-US" altLang="ja-JP" dirty="0">
              <a:solidFill>
                <a:srgbClr val="000000"/>
              </a:solidFill>
            </a:endParaRPr>
          </a:p>
          <a:p>
            <a:pPr defTabSz="457200"/>
            <a:r>
              <a:rPr lang="ja-JP" altLang="en-US" dirty="0">
                <a:solidFill>
                  <a:srgbClr val="000000"/>
                </a:solidFill>
              </a:rPr>
              <a:t>④構造最適化</a:t>
            </a:r>
            <a:endParaRPr lang="en-US" altLang="ja-JP" dirty="0">
              <a:solidFill>
                <a:srgbClr val="000000"/>
              </a:solidFill>
            </a:endParaRPr>
          </a:p>
          <a:p>
            <a:pPr defTabSz="457200"/>
            <a:r>
              <a:rPr lang="en-US" altLang="ja-JP" dirty="0">
                <a:solidFill>
                  <a:srgbClr val="000000"/>
                </a:solidFill>
              </a:rPr>
              <a:t>	1. </a:t>
            </a:r>
            <a:r>
              <a:rPr lang="ja-JP" altLang="en-US" dirty="0">
                <a:solidFill>
                  <a:srgbClr val="000000"/>
                </a:solidFill>
              </a:rPr>
              <a:t>水素最適化</a:t>
            </a:r>
            <a:endParaRPr lang="en-US" altLang="ja-JP" dirty="0">
              <a:solidFill>
                <a:srgbClr val="000000"/>
              </a:solidFill>
            </a:endParaRPr>
          </a:p>
          <a:p>
            <a:pPr defTabSz="457200"/>
            <a:r>
              <a:rPr lang="en-US" altLang="ja-JP" dirty="0">
                <a:solidFill>
                  <a:srgbClr val="000000"/>
                </a:solidFill>
              </a:rPr>
              <a:t>	2. </a:t>
            </a:r>
            <a:r>
              <a:rPr lang="ja-JP" altLang="en-US" dirty="0">
                <a:solidFill>
                  <a:srgbClr val="000000"/>
                </a:solidFill>
              </a:rPr>
              <a:t>（オプション</a:t>
            </a:r>
            <a:r>
              <a:rPr lang="en-US" altLang="ja-JP" dirty="0">
                <a:solidFill>
                  <a:srgbClr val="000000"/>
                </a:solidFill>
              </a:rPr>
              <a:t>) </a:t>
            </a:r>
            <a:r>
              <a:rPr lang="ja-JP" altLang="en-US" dirty="0">
                <a:solidFill>
                  <a:srgbClr val="000000"/>
                </a:solidFill>
              </a:rPr>
              <a:t>リガンドまわりの</a:t>
            </a:r>
            <a:r>
              <a:rPr lang="en-US" altLang="ja-JP" dirty="0">
                <a:solidFill>
                  <a:srgbClr val="000000"/>
                </a:solidFill>
              </a:rPr>
              <a:t>tether</a:t>
            </a:r>
            <a:r>
              <a:rPr lang="ja-JP" altLang="en-US" dirty="0">
                <a:solidFill>
                  <a:srgbClr val="000000"/>
                </a:solidFill>
              </a:rPr>
              <a:t>つき最適化</a:t>
            </a:r>
            <a:endParaRPr lang="en-US" altLang="ja-JP" dirty="0">
              <a:solidFill>
                <a:srgbClr val="000000"/>
              </a:solidFill>
            </a:endParaRPr>
          </a:p>
          <a:p>
            <a:pPr defTabSz="457200"/>
            <a:endParaRPr lang="en-US" altLang="ja-JP" dirty="0">
              <a:solidFill>
                <a:srgbClr val="000000"/>
              </a:solidFill>
            </a:endParaRPr>
          </a:p>
        </p:txBody>
      </p:sp>
      <p:pic>
        <p:nvPicPr>
          <p:cNvPr id="18" name="図 17"/>
          <p:cNvPicPr>
            <a:picLocks noChangeAspect="1"/>
          </p:cNvPicPr>
          <p:nvPr/>
        </p:nvPicPr>
        <p:blipFill rotWithShape="1">
          <a:blip r:embed="rId2"/>
          <a:srcRect l="17567" r="32252" b="26791"/>
          <a:stretch/>
        </p:blipFill>
        <p:spPr>
          <a:xfrm>
            <a:off x="5613463" y="3282650"/>
            <a:ext cx="3344562" cy="2874209"/>
          </a:xfrm>
          <a:prstGeom prst="rect">
            <a:avLst/>
          </a:prstGeom>
        </p:spPr>
      </p:pic>
      <p:sp>
        <p:nvSpPr>
          <p:cNvPr id="19" name="テキスト ボックス 18"/>
          <p:cNvSpPr txBox="1"/>
          <p:nvPr/>
        </p:nvSpPr>
        <p:spPr>
          <a:xfrm>
            <a:off x="5533405" y="2913318"/>
            <a:ext cx="1752339" cy="369332"/>
          </a:xfrm>
          <a:prstGeom prst="rect">
            <a:avLst/>
          </a:prstGeom>
          <a:noFill/>
        </p:spPr>
        <p:txBody>
          <a:bodyPr wrap="none" rtlCol="0">
            <a:spAutoFit/>
          </a:bodyPr>
          <a:lstStyle/>
          <a:p>
            <a:pPr defTabSz="457200"/>
            <a:r>
              <a:rPr lang="en-US" altLang="ja-JP" dirty="0">
                <a:solidFill>
                  <a:srgbClr val="000000"/>
                </a:solidFill>
              </a:rPr>
              <a:t>e.g.) 2HU4(NA)</a:t>
            </a:r>
            <a:endParaRPr lang="ja-JP" altLang="en-US" dirty="0">
              <a:solidFill>
                <a:srgbClr val="000000"/>
              </a:solidFill>
            </a:endParaRPr>
          </a:p>
        </p:txBody>
      </p:sp>
    </p:spTree>
    <p:extLst>
      <p:ext uri="{BB962C8B-B14F-4D97-AF65-F5344CB8AC3E}">
        <p14:creationId xmlns:p14="http://schemas.microsoft.com/office/powerpoint/2010/main" val="451885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0C3DD66-276A-4D6A-85BF-6D4DE3D7EBCA}"/>
              </a:ext>
            </a:extLst>
          </p:cNvPr>
          <p:cNvPicPr>
            <a:picLocks noChangeAspect="1"/>
          </p:cNvPicPr>
          <p:nvPr/>
        </p:nvPicPr>
        <p:blipFill rotWithShape="1">
          <a:blip r:embed="rId2"/>
          <a:srcRect l="1" r="67614" b="57139"/>
          <a:stretch/>
        </p:blipFill>
        <p:spPr>
          <a:xfrm>
            <a:off x="243281" y="1347191"/>
            <a:ext cx="2961314" cy="2455196"/>
          </a:xfrm>
          <a:prstGeom prst="rect">
            <a:avLst/>
          </a:prstGeom>
        </p:spPr>
      </p:pic>
      <p:pic>
        <p:nvPicPr>
          <p:cNvPr id="5" name="図 4">
            <a:extLst>
              <a:ext uri="{FF2B5EF4-FFF2-40B4-BE49-F238E27FC236}">
                <a16:creationId xmlns:a16="http://schemas.microsoft.com/office/drawing/2014/main" id="{2CE145D7-903A-408F-B9DA-90412CB38D59}"/>
              </a:ext>
            </a:extLst>
          </p:cNvPr>
          <p:cNvPicPr>
            <a:picLocks noChangeAspect="1"/>
          </p:cNvPicPr>
          <p:nvPr/>
        </p:nvPicPr>
        <p:blipFill>
          <a:blip r:embed="rId3"/>
          <a:stretch>
            <a:fillRect/>
          </a:stretch>
        </p:blipFill>
        <p:spPr>
          <a:xfrm>
            <a:off x="4655889" y="1372262"/>
            <a:ext cx="3689511" cy="2498593"/>
          </a:xfrm>
          <a:prstGeom prst="rect">
            <a:avLst/>
          </a:prstGeom>
        </p:spPr>
      </p:pic>
      <p:sp>
        <p:nvSpPr>
          <p:cNvPr id="6" name="正方形/長方形 5">
            <a:extLst>
              <a:ext uri="{FF2B5EF4-FFF2-40B4-BE49-F238E27FC236}">
                <a16:creationId xmlns:a16="http://schemas.microsoft.com/office/drawing/2014/main" id="{4B0EFF9E-F8A1-4D0A-B605-A22ED72FAF04}"/>
              </a:ext>
            </a:extLst>
          </p:cNvPr>
          <p:cNvSpPr/>
          <p:nvPr/>
        </p:nvSpPr>
        <p:spPr bwMode="auto">
          <a:xfrm>
            <a:off x="186305" y="1814197"/>
            <a:ext cx="906011" cy="240858"/>
          </a:xfrm>
          <a:prstGeom prst="rect">
            <a:avLst/>
          </a:prstGeom>
          <a:noFill/>
          <a:ln>
            <a:solidFill>
              <a:schemeClr val="accent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Times New Roman" pitchFamily="18" charset="0"/>
              <a:ea typeface="ＭＳ Ｐゴシック" pitchFamily="50" charset="-128"/>
            </a:endParaRPr>
          </a:p>
        </p:txBody>
      </p:sp>
      <p:sp>
        <p:nvSpPr>
          <p:cNvPr id="7" name="矢印: 右 6">
            <a:extLst>
              <a:ext uri="{FF2B5EF4-FFF2-40B4-BE49-F238E27FC236}">
                <a16:creationId xmlns:a16="http://schemas.microsoft.com/office/drawing/2014/main" id="{4107C4A3-EE90-4DBA-9068-9193FF3970B0}"/>
              </a:ext>
            </a:extLst>
          </p:cNvPr>
          <p:cNvSpPr/>
          <p:nvPr/>
        </p:nvSpPr>
        <p:spPr bwMode="auto">
          <a:xfrm>
            <a:off x="3649211" y="2483141"/>
            <a:ext cx="486561" cy="276837"/>
          </a:xfrm>
          <a:prstGeom prst="right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Times New Roman" pitchFamily="18" charset="0"/>
              <a:ea typeface="ＭＳ Ｐゴシック" pitchFamily="50" charset="-128"/>
            </a:endParaRPr>
          </a:p>
        </p:txBody>
      </p:sp>
      <p:sp>
        <p:nvSpPr>
          <p:cNvPr id="8" name="テキスト ボックス 7">
            <a:extLst>
              <a:ext uri="{FF2B5EF4-FFF2-40B4-BE49-F238E27FC236}">
                <a16:creationId xmlns:a16="http://schemas.microsoft.com/office/drawing/2014/main" id="{65DE1C7E-797C-4F33-A235-43F399AA9F6F}"/>
              </a:ext>
            </a:extLst>
          </p:cNvPr>
          <p:cNvSpPr txBox="1"/>
          <p:nvPr/>
        </p:nvSpPr>
        <p:spPr>
          <a:xfrm>
            <a:off x="687897" y="4222562"/>
            <a:ext cx="6365845" cy="2031325"/>
          </a:xfrm>
          <a:prstGeom prst="rect">
            <a:avLst/>
          </a:prstGeom>
          <a:noFill/>
        </p:spPr>
        <p:txBody>
          <a:bodyPr wrap="none" rtlCol="0">
            <a:spAutoFit/>
          </a:bodyPr>
          <a:lstStyle/>
          <a:p>
            <a:r>
              <a:rPr lang="en-US" altLang="ja-JP" dirty="0">
                <a:solidFill>
                  <a:srgbClr val="0070C0"/>
                </a:solidFill>
              </a:rPr>
              <a:t>I.</a:t>
            </a:r>
            <a:r>
              <a:rPr lang="ja-JP" altLang="en-US" dirty="0">
                <a:solidFill>
                  <a:srgbClr val="0070C0"/>
                </a:solidFill>
              </a:rPr>
              <a:t> ダウンロードしてあるファイルを読む場合</a:t>
            </a:r>
            <a:endParaRPr lang="en-US" altLang="ja-JP" dirty="0">
              <a:solidFill>
                <a:srgbClr val="0070C0"/>
              </a:solidFill>
            </a:endParaRPr>
          </a:p>
          <a:p>
            <a:r>
              <a:rPr lang="ja-JP" altLang="en-US" dirty="0"/>
              <a:t>・左上</a:t>
            </a:r>
            <a:r>
              <a:rPr lang="en-US" altLang="ja-JP" dirty="0"/>
              <a:t>File</a:t>
            </a:r>
            <a:r>
              <a:rPr lang="ja-JP" altLang="en-US" dirty="0"/>
              <a:t>メニュー、</a:t>
            </a:r>
            <a:r>
              <a:rPr lang="en-US" altLang="ja-JP" dirty="0"/>
              <a:t>Open</a:t>
            </a:r>
            <a:r>
              <a:rPr lang="ja-JP" altLang="en-US" dirty="0"/>
              <a:t>⇒ファイルを選ぶ</a:t>
            </a:r>
            <a:endParaRPr lang="en-US" altLang="ja-JP" dirty="0"/>
          </a:p>
          <a:p>
            <a:r>
              <a:rPr kumimoji="1" lang="ja-JP" altLang="en-US" dirty="0"/>
              <a:t>・もしくは</a:t>
            </a:r>
            <a:r>
              <a:rPr kumimoji="1" lang="en-US" altLang="ja-JP" dirty="0"/>
              <a:t>PDB</a:t>
            </a:r>
            <a:r>
              <a:rPr kumimoji="1" lang="ja-JP" altLang="en-US" dirty="0"/>
              <a:t>ファイルを</a:t>
            </a:r>
            <a:r>
              <a:rPr kumimoji="1" lang="en-US" altLang="ja-JP" dirty="0"/>
              <a:t>MOE</a:t>
            </a:r>
            <a:r>
              <a:rPr kumimoji="1" lang="ja-JP" altLang="en-US" dirty="0"/>
              <a:t>ウインドウ上にドラッグ＆ドロップ</a:t>
            </a:r>
            <a:endParaRPr kumimoji="1" lang="en-US" altLang="ja-JP" dirty="0"/>
          </a:p>
          <a:p>
            <a:endParaRPr lang="en-US" altLang="ja-JP" dirty="0"/>
          </a:p>
          <a:p>
            <a:r>
              <a:rPr lang="en-US" altLang="ja-JP" dirty="0">
                <a:solidFill>
                  <a:srgbClr val="00B050"/>
                </a:solidFill>
              </a:rPr>
              <a:t>II.</a:t>
            </a:r>
            <a:r>
              <a:rPr lang="ja-JP" altLang="en-US" dirty="0">
                <a:solidFill>
                  <a:srgbClr val="00B050"/>
                </a:solidFill>
              </a:rPr>
              <a:t> </a:t>
            </a:r>
            <a:r>
              <a:rPr kumimoji="1" lang="ja-JP" altLang="en-US" dirty="0">
                <a:solidFill>
                  <a:srgbClr val="00B050"/>
                </a:solidFill>
              </a:rPr>
              <a:t>データベースから直接ダウンロードする場合</a:t>
            </a:r>
            <a:endParaRPr kumimoji="1" lang="en-US" altLang="ja-JP" dirty="0">
              <a:solidFill>
                <a:srgbClr val="00B050"/>
              </a:solidFill>
            </a:endParaRPr>
          </a:p>
          <a:p>
            <a:r>
              <a:rPr lang="en-US" altLang="ja-JP" dirty="0"/>
              <a:t>Open</a:t>
            </a:r>
            <a:r>
              <a:rPr lang="ja-JP" altLang="en-US" dirty="0"/>
              <a:t>のポップアップウィンドウの左上から三番目、</a:t>
            </a:r>
            <a:r>
              <a:rPr lang="en-US" altLang="ja-JP" dirty="0"/>
              <a:t>PDB</a:t>
            </a:r>
            <a:r>
              <a:rPr lang="ja-JP" altLang="en-US" dirty="0"/>
              <a:t>をクリック</a:t>
            </a:r>
            <a:endParaRPr lang="en-US" altLang="ja-JP" dirty="0"/>
          </a:p>
          <a:p>
            <a:r>
              <a:rPr lang="ja-JP" altLang="en-US" dirty="0"/>
              <a:t>下段に</a:t>
            </a:r>
            <a:r>
              <a:rPr lang="en-US" altLang="ja-JP" dirty="0"/>
              <a:t>PDBID</a:t>
            </a:r>
            <a:r>
              <a:rPr lang="ja-JP" altLang="en-US" dirty="0"/>
              <a:t>を入力</a:t>
            </a:r>
            <a:endParaRPr lang="en-US" altLang="ja-JP" dirty="0"/>
          </a:p>
        </p:txBody>
      </p:sp>
      <p:sp>
        <p:nvSpPr>
          <p:cNvPr id="9" name="正方形/長方形 8">
            <a:extLst>
              <a:ext uri="{FF2B5EF4-FFF2-40B4-BE49-F238E27FC236}">
                <a16:creationId xmlns:a16="http://schemas.microsoft.com/office/drawing/2014/main" id="{4BF07E66-BF72-4E43-BBBE-883403C80249}"/>
              </a:ext>
            </a:extLst>
          </p:cNvPr>
          <p:cNvSpPr/>
          <p:nvPr/>
        </p:nvSpPr>
        <p:spPr bwMode="auto">
          <a:xfrm>
            <a:off x="4580388" y="2574789"/>
            <a:ext cx="763401" cy="722084"/>
          </a:xfrm>
          <a:prstGeom prst="rect">
            <a:avLst/>
          </a:prstGeom>
          <a:noFill/>
          <a:ln>
            <a:solidFill>
              <a:schemeClr val="accent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Times New Roman" pitchFamily="18" charset="0"/>
              <a:ea typeface="ＭＳ Ｐゴシック" pitchFamily="50" charset="-128"/>
            </a:endParaRPr>
          </a:p>
        </p:txBody>
      </p:sp>
      <p:sp>
        <p:nvSpPr>
          <p:cNvPr id="10" name="正方形/長方形 9">
            <a:extLst>
              <a:ext uri="{FF2B5EF4-FFF2-40B4-BE49-F238E27FC236}">
                <a16:creationId xmlns:a16="http://schemas.microsoft.com/office/drawing/2014/main" id="{ABB70243-038C-4630-8BC9-11330E71802B}"/>
              </a:ext>
            </a:extLst>
          </p:cNvPr>
          <p:cNvSpPr/>
          <p:nvPr/>
        </p:nvSpPr>
        <p:spPr bwMode="auto">
          <a:xfrm>
            <a:off x="4580388" y="1500998"/>
            <a:ext cx="763401" cy="722084"/>
          </a:xfrm>
          <a:prstGeom prst="rect">
            <a:avLst/>
          </a:prstGeom>
          <a:noFill/>
          <a:ln>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Times New Roman" pitchFamily="18" charset="0"/>
              <a:ea typeface="ＭＳ Ｐゴシック" pitchFamily="50" charset="-128"/>
            </a:endParaRPr>
          </a:p>
        </p:txBody>
      </p:sp>
      <p:sp>
        <p:nvSpPr>
          <p:cNvPr id="11" name="テキスト ボックス 10">
            <a:extLst>
              <a:ext uri="{FF2B5EF4-FFF2-40B4-BE49-F238E27FC236}">
                <a16:creationId xmlns:a16="http://schemas.microsoft.com/office/drawing/2014/main" id="{1080F997-365B-402F-A0A8-9C055FA059AF}"/>
              </a:ext>
            </a:extLst>
          </p:cNvPr>
          <p:cNvSpPr txBox="1"/>
          <p:nvPr/>
        </p:nvSpPr>
        <p:spPr>
          <a:xfrm>
            <a:off x="4310856" y="1476054"/>
            <a:ext cx="58723" cy="369332"/>
          </a:xfrm>
          <a:prstGeom prst="rect">
            <a:avLst/>
          </a:prstGeom>
          <a:noFill/>
        </p:spPr>
        <p:txBody>
          <a:bodyPr wrap="square" rtlCol="0">
            <a:spAutoFit/>
          </a:bodyPr>
          <a:lstStyle/>
          <a:p>
            <a:r>
              <a:rPr kumimoji="1" lang="en-US" altLang="ja-JP" dirty="0">
                <a:solidFill>
                  <a:srgbClr val="0070C0"/>
                </a:solidFill>
              </a:rPr>
              <a:t>I</a:t>
            </a:r>
            <a:endParaRPr kumimoji="1" lang="ja-JP" altLang="en-US" dirty="0">
              <a:solidFill>
                <a:srgbClr val="0070C0"/>
              </a:solidFill>
            </a:endParaRPr>
          </a:p>
        </p:txBody>
      </p:sp>
      <p:sp>
        <p:nvSpPr>
          <p:cNvPr id="12" name="テキスト ボックス 11">
            <a:extLst>
              <a:ext uri="{FF2B5EF4-FFF2-40B4-BE49-F238E27FC236}">
                <a16:creationId xmlns:a16="http://schemas.microsoft.com/office/drawing/2014/main" id="{FA63865F-45C5-4B33-807A-628299DF23F7}"/>
              </a:ext>
            </a:extLst>
          </p:cNvPr>
          <p:cNvSpPr txBox="1"/>
          <p:nvPr/>
        </p:nvSpPr>
        <p:spPr>
          <a:xfrm>
            <a:off x="4226424" y="2483141"/>
            <a:ext cx="486562" cy="369332"/>
          </a:xfrm>
          <a:prstGeom prst="rect">
            <a:avLst/>
          </a:prstGeom>
          <a:noFill/>
        </p:spPr>
        <p:txBody>
          <a:bodyPr wrap="square" rtlCol="0">
            <a:spAutoFit/>
          </a:bodyPr>
          <a:lstStyle/>
          <a:p>
            <a:r>
              <a:rPr kumimoji="1" lang="en-US" altLang="ja-JP" dirty="0">
                <a:solidFill>
                  <a:srgbClr val="00B050"/>
                </a:solidFill>
              </a:rPr>
              <a:t>II</a:t>
            </a:r>
            <a:endParaRPr kumimoji="1" lang="ja-JP" altLang="en-US" dirty="0">
              <a:solidFill>
                <a:srgbClr val="00B050"/>
              </a:solidFill>
            </a:endParaRPr>
          </a:p>
        </p:txBody>
      </p:sp>
      <p:sp>
        <p:nvSpPr>
          <p:cNvPr id="13" name="テキスト ボックス 12">
            <a:extLst>
              <a:ext uri="{FF2B5EF4-FFF2-40B4-BE49-F238E27FC236}">
                <a16:creationId xmlns:a16="http://schemas.microsoft.com/office/drawing/2014/main" id="{7D5227A5-3C01-41A0-A64C-2496C77D9635}"/>
              </a:ext>
            </a:extLst>
          </p:cNvPr>
          <p:cNvSpPr txBox="1"/>
          <p:nvPr/>
        </p:nvSpPr>
        <p:spPr>
          <a:xfrm flipH="1">
            <a:off x="916773" y="6420928"/>
            <a:ext cx="6136969" cy="369332"/>
          </a:xfrm>
          <a:prstGeom prst="rect">
            <a:avLst/>
          </a:prstGeom>
          <a:noFill/>
        </p:spPr>
        <p:txBody>
          <a:bodyPr wrap="square" rtlCol="0">
            <a:spAutoFit/>
          </a:bodyPr>
          <a:lstStyle/>
          <a:p>
            <a:r>
              <a:rPr kumimoji="1" lang="en-US" altLang="ja-JP" u="sng" dirty="0">
                <a:solidFill>
                  <a:srgbClr val="C00000"/>
                </a:solidFill>
              </a:rPr>
              <a:t>※</a:t>
            </a:r>
            <a:r>
              <a:rPr kumimoji="1" lang="ja-JP" altLang="en-US" u="sng" dirty="0">
                <a:solidFill>
                  <a:srgbClr val="C00000"/>
                </a:solidFill>
              </a:rPr>
              <a:t>結合情報などが変わる場合があるため、</a:t>
            </a:r>
            <a:r>
              <a:rPr lang="ja-JP" altLang="en-US" u="sng" dirty="0">
                <a:solidFill>
                  <a:srgbClr val="C00000"/>
                </a:solidFill>
              </a:rPr>
              <a:t>方法</a:t>
            </a:r>
            <a:r>
              <a:rPr kumimoji="1" lang="en-US" altLang="ja-JP" u="sng" dirty="0">
                <a:solidFill>
                  <a:srgbClr val="C00000"/>
                </a:solidFill>
              </a:rPr>
              <a:t>II</a:t>
            </a:r>
            <a:r>
              <a:rPr lang="ja-JP" altLang="en-US" u="sng" dirty="0">
                <a:solidFill>
                  <a:srgbClr val="C00000"/>
                </a:solidFill>
              </a:rPr>
              <a:t>がおすすめ</a:t>
            </a:r>
            <a:endParaRPr kumimoji="1" lang="ja-JP" altLang="en-US" u="sng" dirty="0">
              <a:solidFill>
                <a:srgbClr val="C00000"/>
              </a:solidFill>
            </a:endParaRPr>
          </a:p>
        </p:txBody>
      </p:sp>
      <p:sp>
        <p:nvSpPr>
          <p:cNvPr id="14" name="タイトル 1">
            <a:extLst>
              <a:ext uri="{FF2B5EF4-FFF2-40B4-BE49-F238E27FC236}">
                <a16:creationId xmlns:a16="http://schemas.microsoft.com/office/drawing/2014/main" id="{36D85E2A-2848-4096-8083-F1537660AA89}"/>
              </a:ext>
            </a:extLst>
          </p:cNvPr>
          <p:cNvSpPr>
            <a:spLocks noGrp="1"/>
          </p:cNvSpPr>
          <p:nvPr>
            <p:ph type="title"/>
          </p:nvPr>
        </p:nvSpPr>
        <p:spPr>
          <a:xfrm>
            <a:off x="2508687" y="287744"/>
            <a:ext cx="3604338" cy="493713"/>
          </a:xfrm>
        </p:spPr>
        <p:txBody>
          <a:bodyPr/>
          <a:lstStyle/>
          <a:p>
            <a:r>
              <a:rPr lang="ja-JP" altLang="en-US" dirty="0"/>
              <a:t>⓪構造の読み込み</a:t>
            </a:r>
            <a:endParaRPr kumimoji="1" lang="ja-JP" altLang="en-US" dirty="0"/>
          </a:p>
        </p:txBody>
      </p:sp>
    </p:spTree>
    <p:extLst>
      <p:ext uri="{BB962C8B-B14F-4D97-AF65-F5344CB8AC3E}">
        <p14:creationId xmlns:p14="http://schemas.microsoft.com/office/powerpoint/2010/main" val="361195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131794" y="246221"/>
            <a:ext cx="3079535" cy="492443"/>
          </a:xfrm>
        </p:spPr>
        <p:txBody>
          <a:bodyPr/>
          <a:lstStyle/>
          <a:p>
            <a:r>
              <a:rPr lang="ja-JP" altLang="en-US" dirty="0"/>
              <a:t>②構造修正</a:t>
            </a:r>
            <a:r>
              <a:rPr lang="en-US" altLang="ja-JP" dirty="0"/>
              <a:t>#1</a:t>
            </a:r>
            <a:endParaRPr kumimoji="1" lang="ja-JP" altLang="en-US" dirty="0"/>
          </a:p>
        </p:txBody>
      </p:sp>
      <p:pic>
        <p:nvPicPr>
          <p:cNvPr id="4" name="図 3"/>
          <p:cNvPicPr>
            <a:picLocks noChangeAspect="1"/>
          </p:cNvPicPr>
          <p:nvPr/>
        </p:nvPicPr>
        <p:blipFill rotWithShape="1">
          <a:blip r:embed="rId2"/>
          <a:srcRect l="12001"/>
          <a:stretch/>
        </p:blipFill>
        <p:spPr>
          <a:xfrm>
            <a:off x="403654" y="1143649"/>
            <a:ext cx="5305167" cy="3923328"/>
          </a:xfrm>
          <a:prstGeom prst="rect">
            <a:avLst/>
          </a:prstGeom>
          <a:ln>
            <a:solidFill>
              <a:schemeClr val="tx2"/>
            </a:solidFill>
          </a:ln>
        </p:spPr>
      </p:pic>
      <p:sp>
        <p:nvSpPr>
          <p:cNvPr id="5" name="円/楕円 4"/>
          <p:cNvSpPr/>
          <p:nvPr/>
        </p:nvSpPr>
        <p:spPr bwMode="auto">
          <a:xfrm>
            <a:off x="653214" y="1318409"/>
            <a:ext cx="263611" cy="232607"/>
          </a:xfrm>
          <a:prstGeom prst="ellipse">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lang="ja-JP" altLang="en-US" sz="2000">
              <a:solidFill>
                <a:srgbClr val="000000"/>
              </a:solidFill>
              <a:latin typeface="Times New Roman" pitchFamily="18" charset="0"/>
            </a:endParaRPr>
          </a:p>
        </p:txBody>
      </p:sp>
      <p:cxnSp>
        <p:nvCxnSpPr>
          <p:cNvPr id="6" name="直線矢印コネクタ 5"/>
          <p:cNvCxnSpPr/>
          <p:nvPr/>
        </p:nvCxnSpPr>
        <p:spPr bwMode="auto">
          <a:xfrm>
            <a:off x="988540" y="1785578"/>
            <a:ext cx="955589" cy="3021697"/>
          </a:xfrm>
          <a:prstGeom prst="straightConnector1">
            <a:avLst/>
          </a:prstGeom>
          <a:ln>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759754" y="5220646"/>
            <a:ext cx="4824782" cy="646331"/>
          </a:xfrm>
          <a:prstGeom prst="rect">
            <a:avLst/>
          </a:prstGeom>
          <a:noFill/>
        </p:spPr>
        <p:txBody>
          <a:bodyPr wrap="none" rtlCol="0">
            <a:spAutoFit/>
          </a:bodyPr>
          <a:lstStyle/>
          <a:p>
            <a:pPr defTabSz="457200"/>
            <a:r>
              <a:rPr lang="ja-JP" altLang="en-US" dirty="0">
                <a:solidFill>
                  <a:srgbClr val="000000"/>
                </a:solidFill>
              </a:rPr>
              <a:t>①</a:t>
            </a:r>
            <a:r>
              <a:rPr lang="en-US" altLang="ja-JP" dirty="0">
                <a:solidFill>
                  <a:srgbClr val="000000"/>
                </a:solidFill>
              </a:rPr>
              <a:t>protein -&gt; Structure Preparation -&gt; Correct</a:t>
            </a:r>
          </a:p>
          <a:p>
            <a:pPr defTabSz="457200"/>
            <a:r>
              <a:rPr lang="ja-JP" altLang="en-US" dirty="0">
                <a:solidFill>
                  <a:srgbClr val="000000"/>
                </a:solidFill>
              </a:rPr>
              <a:t>電荷負荷や簡易構造修正が行われる</a:t>
            </a:r>
          </a:p>
        </p:txBody>
      </p:sp>
      <p:sp>
        <p:nvSpPr>
          <p:cNvPr id="11" name="テキスト ボックス 10"/>
          <p:cNvSpPr txBox="1"/>
          <p:nvPr/>
        </p:nvSpPr>
        <p:spPr>
          <a:xfrm>
            <a:off x="1315025" y="4851314"/>
            <a:ext cx="415498" cy="369332"/>
          </a:xfrm>
          <a:prstGeom prst="rect">
            <a:avLst/>
          </a:prstGeom>
          <a:noFill/>
        </p:spPr>
        <p:txBody>
          <a:bodyPr wrap="none" rtlCol="0">
            <a:spAutoFit/>
          </a:bodyPr>
          <a:lstStyle/>
          <a:p>
            <a:pPr defTabSz="457200"/>
            <a:r>
              <a:rPr lang="ja-JP" altLang="en-US" dirty="0">
                <a:solidFill>
                  <a:srgbClr val="000000"/>
                </a:solidFill>
              </a:rPr>
              <a:t>①</a:t>
            </a:r>
          </a:p>
        </p:txBody>
      </p:sp>
      <p:sp>
        <p:nvSpPr>
          <p:cNvPr id="12" name="テキスト ボックス 11"/>
          <p:cNvSpPr txBox="1"/>
          <p:nvPr/>
        </p:nvSpPr>
        <p:spPr>
          <a:xfrm>
            <a:off x="2486731" y="4851314"/>
            <a:ext cx="415498" cy="369332"/>
          </a:xfrm>
          <a:prstGeom prst="rect">
            <a:avLst/>
          </a:prstGeom>
          <a:noFill/>
        </p:spPr>
        <p:txBody>
          <a:bodyPr wrap="none" rtlCol="0">
            <a:spAutoFit/>
          </a:bodyPr>
          <a:lstStyle/>
          <a:p>
            <a:pPr defTabSz="457200"/>
            <a:r>
              <a:rPr lang="ja-JP" altLang="en-US" dirty="0">
                <a:solidFill>
                  <a:srgbClr val="000000"/>
                </a:solidFill>
              </a:rPr>
              <a:t>②</a:t>
            </a:r>
          </a:p>
        </p:txBody>
      </p:sp>
      <p:pic>
        <p:nvPicPr>
          <p:cNvPr id="13" name="図 12"/>
          <p:cNvPicPr>
            <a:picLocks noChangeAspect="1"/>
          </p:cNvPicPr>
          <p:nvPr/>
        </p:nvPicPr>
        <p:blipFill>
          <a:blip r:embed="rId3"/>
          <a:stretch>
            <a:fillRect/>
          </a:stretch>
        </p:blipFill>
        <p:spPr>
          <a:xfrm>
            <a:off x="6211329" y="1893586"/>
            <a:ext cx="2528759" cy="2260343"/>
          </a:xfrm>
          <a:prstGeom prst="rect">
            <a:avLst/>
          </a:prstGeom>
        </p:spPr>
      </p:pic>
      <p:cxnSp>
        <p:nvCxnSpPr>
          <p:cNvPr id="15" name="直線矢印コネクタ 14"/>
          <p:cNvCxnSpPr/>
          <p:nvPr/>
        </p:nvCxnSpPr>
        <p:spPr bwMode="auto">
          <a:xfrm flipV="1">
            <a:off x="3665838" y="2603157"/>
            <a:ext cx="2916194" cy="2248157"/>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角丸四角形 15"/>
          <p:cNvSpPr/>
          <p:nvPr/>
        </p:nvSpPr>
        <p:spPr bwMode="auto">
          <a:xfrm>
            <a:off x="6582032" y="2438400"/>
            <a:ext cx="1128584" cy="222422"/>
          </a:xfrm>
          <a:prstGeom prst="roundRect">
            <a:avLst/>
          </a:prstGeom>
          <a:no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lang="ja-JP" altLang="en-US" sz="2000">
              <a:solidFill>
                <a:srgbClr val="000000"/>
              </a:solidFill>
              <a:latin typeface="Times New Roman" pitchFamily="18" charset="0"/>
            </a:endParaRPr>
          </a:p>
        </p:txBody>
      </p:sp>
      <p:sp>
        <p:nvSpPr>
          <p:cNvPr id="17" name="テキスト ボックス 16"/>
          <p:cNvSpPr txBox="1"/>
          <p:nvPr/>
        </p:nvSpPr>
        <p:spPr>
          <a:xfrm>
            <a:off x="785019" y="5943617"/>
            <a:ext cx="5922070" cy="646331"/>
          </a:xfrm>
          <a:prstGeom prst="rect">
            <a:avLst/>
          </a:prstGeom>
          <a:noFill/>
        </p:spPr>
        <p:txBody>
          <a:bodyPr wrap="none" rtlCol="0">
            <a:spAutoFit/>
          </a:bodyPr>
          <a:lstStyle/>
          <a:p>
            <a:pPr defTabSz="457200"/>
            <a:r>
              <a:rPr lang="ja-JP" altLang="en-US" dirty="0">
                <a:solidFill>
                  <a:srgbClr val="000000"/>
                </a:solidFill>
              </a:rPr>
              <a:t>②</a:t>
            </a:r>
            <a:r>
              <a:rPr lang="en-US" altLang="ja-JP" dirty="0">
                <a:solidFill>
                  <a:srgbClr val="000000"/>
                </a:solidFill>
              </a:rPr>
              <a:t>Protonate 3D</a:t>
            </a:r>
            <a:r>
              <a:rPr lang="ja-JP" altLang="en-US" dirty="0">
                <a:solidFill>
                  <a:srgbClr val="000000"/>
                </a:solidFill>
              </a:rPr>
              <a:t>による水素付加</a:t>
            </a:r>
            <a:endParaRPr lang="en-US" altLang="ja-JP" dirty="0">
              <a:solidFill>
                <a:srgbClr val="000000"/>
              </a:solidFill>
            </a:endParaRPr>
          </a:p>
          <a:p>
            <a:pPr defTabSz="457200"/>
            <a:r>
              <a:rPr lang="en-US" altLang="ja-JP" dirty="0">
                <a:solidFill>
                  <a:srgbClr val="000000"/>
                </a:solidFill>
              </a:rPr>
              <a:t>Flip</a:t>
            </a:r>
            <a:r>
              <a:rPr lang="ja-JP" altLang="en-US" dirty="0">
                <a:solidFill>
                  <a:srgbClr val="000000"/>
                </a:solidFill>
              </a:rPr>
              <a:t>を</a:t>
            </a:r>
            <a:r>
              <a:rPr lang="en-US" altLang="ja-JP" dirty="0">
                <a:solidFill>
                  <a:srgbClr val="000000"/>
                </a:solidFill>
              </a:rPr>
              <a:t>None</a:t>
            </a:r>
            <a:r>
              <a:rPr lang="ja-JP" altLang="en-US" dirty="0">
                <a:solidFill>
                  <a:srgbClr val="000000"/>
                </a:solidFill>
              </a:rPr>
              <a:t>にし、必要であれば</a:t>
            </a:r>
            <a:r>
              <a:rPr lang="en-US" altLang="ja-JP" dirty="0">
                <a:solidFill>
                  <a:srgbClr val="000000"/>
                </a:solidFill>
              </a:rPr>
              <a:t>pH</a:t>
            </a:r>
            <a:r>
              <a:rPr lang="ja-JP" altLang="en-US" dirty="0">
                <a:solidFill>
                  <a:srgbClr val="000000"/>
                </a:solidFill>
              </a:rPr>
              <a:t>を調整して</a:t>
            </a:r>
            <a:r>
              <a:rPr lang="en-US" altLang="ja-JP" dirty="0">
                <a:solidFill>
                  <a:srgbClr val="000000"/>
                </a:solidFill>
              </a:rPr>
              <a:t>OK</a:t>
            </a:r>
            <a:r>
              <a:rPr lang="ja-JP" altLang="en-US" dirty="0">
                <a:solidFill>
                  <a:srgbClr val="000000"/>
                </a:solidFill>
              </a:rPr>
              <a:t>で水素付加</a:t>
            </a:r>
          </a:p>
        </p:txBody>
      </p:sp>
    </p:spTree>
    <p:extLst>
      <p:ext uri="{BB962C8B-B14F-4D97-AF65-F5344CB8AC3E}">
        <p14:creationId xmlns:p14="http://schemas.microsoft.com/office/powerpoint/2010/main" val="810674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08229" y="290161"/>
            <a:ext cx="2708832" cy="492443"/>
          </a:xfrm>
        </p:spPr>
        <p:txBody>
          <a:bodyPr/>
          <a:lstStyle/>
          <a:p>
            <a:r>
              <a:rPr lang="ja-JP" altLang="en-US" dirty="0"/>
              <a:t>②構造修正</a:t>
            </a:r>
            <a:r>
              <a:rPr lang="en-US" altLang="ja-JP" dirty="0"/>
              <a:t>#2</a:t>
            </a:r>
            <a:endParaRPr kumimoji="1" lang="ja-JP" altLang="en-US" dirty="0"/>
          </a:p>
        </p:txBody>
      </p:sp>
      <p:pic>
        <p:nvPicPr>
          <p:cNvPr id="4" name="図 3"/>
          <p:cNvPicPr>
            <a:picLocks noChangeAspect="1"/>
          </p:cNvPicPr>
          <p:nvPr/>
        </p:nvPicPr>
        <p:blipFill rotWithShape="1">
          <a:blip r:embed="rId2"/>
          <a:srcRect t="11822" b="22626"/>
          <a:stretch/>
        </p:blipFill>
        <p:spPr>
          <a:xfrm>
            <a:off x="751859" y="3956936"/>
            <a:ext cx="7792995" cy="2534479"/>
          </a:xfrm>
          <a:prstGeom prst="rect">
            <a:avLst/>
          </a:prstGeom>
        </p:spPr>
      </p:pic>
      <p:sp>
        <p:nvSpPr>
          <p:cNvPr id="5" name="テキスト ボックス 4"/>
          <p:cNvSpPr txBox="1"/>
          <p:nvPr/>
        </p:nvSpPr>
        <p:spPr>
          <a:xfrm>
            <a:off x="972873" y="996778"/>
            <a:ext cx="6993068" cy="1200329"/>
          </a:xfrm>
          <a:prstGeom prst="rect">
            <a:avLst/>
          </a:prstGeom>
          <a:noFill/>
        </p:spPr>
        <p:txBody>
          <a:bodyPr wrap="none" rtlCol="0">
            <a:spAutoFit/>
          </a:bodyPr>
          <a:lstStyle/>
          <a:p>
            <a:pPr defTabSz="457200"/>
            <a:r>
              <a:rPr lang="ja-JP" altLang="en-US" dirty="0">
                <a:solidFill>
                  <a:srgbClr val="000000"/>
                </a:solidFill>
              </a:rPr>
              <a:t>末端構造の確認</a:t>
            </a:r>
            <a:endParaRPr lang="en-US" altLang="ja-JP" dirty="0">
              <a:solidFill>
                <a:srgbClr val="000000"/>
              </a:solidFill>
            </a:endParaRPr>
          </a:p>
          <a:p>
            <a:pPr defTabSz="457200"/>
            <a:r>
              <a:rPr lang="en-US" altLang="ja-JP" dirty="0">
                <a:solidFill>
                  <a:srgbClr val="000000"/>
                </a:solidFill>
              </a:rPr>
              <a:t>protonate 3D</a:t>
            </a:r>
            <a:r>
              <a:rPr lang="ja-JP" altLang="en-US" dirty="0">
                <a:solidFill>
                  <a:srgbClr val="000000"/>
                </a:solidFill>
              </a:rPr>
              <a:t> を使うと末端</a:t>
            </a:r>
            <a:r>
              <a:rPr lang="en-US" altLang="ja-JP" dirty="0">
                <a:solidFill>
                  <a:srgbClr val="000000"/>
                </a:solidFill>
              </a:rPr>
              <a:t>(N</a:t>
            </a:r>
            <a:r>
              <a:rPr lang="ja-JP" altLang="en-US" dirty="0">
                <a:solidFill>
                  <a:srgbClr val="000000"/>
                </a:solidFill>
              </a:rPr>
              <a:t>末、</a:t>
            </a:r>
            <a:r>
              <a:rPr lang="en-US" altLang="ja-JP" dirty="0">
                <a:solidFill>
                  <a:srgbClr val="000000"/>
                </a:solidFill>
              </a:rPr>
              <a:t>C</a:t>
            </a:r>
            <a:r>
              <a:rPr lang="ja-JP" altLang="en-US" dirty="0">
                <a:solidFill>
                  <a:srgbClr val="000000"/>
                </a:solidFill>
              </a:rPr>
              <a:t>末</a:t>
            </a:r>
            <a:r>
              <a:rPr lang="en-US" altLang="ja-JP" dirty="0">
                <a:solidFill>
                  <a:srgbClr val="000000"/>
                </a:solidFill>
              </a:rPr>
              <a:t>)</a:t>
            </a:r>
            <a:r>
              <a:rPr lang="ja-JP" altLang="en-US" dirty="0">
                <a:solidFill>
                  <a:srgbClr val="000000"/>
                </a:solidFill>
              </a:rPr>
              <a:t>がニュートラルになることが多い</a:t>
            </a:r>
            <a:endParaRPr lang="en-US" altLang="ja-JP" dirty="0">
              <a:solidFill>
                <a:srgbClr val="000000"/>
              </a:solidFill>
            </a:endParaRPr>
          </a:p>
          <a:p>
            <a:pPr defTabSz="457200"/>
            <a:endParaRPr lang="en-US" altLang="ja-JP" dirty="0">
              <a:solidFill>
                <a:srgbClr val="000000"/>
              </a:solidFill>
            </a:endParaRPr>
          </a:p>
          <a:p>
            <a:pPr defTabSz="457200"/>
            <a:endParaRPr lang="ja-JP" altLang="en-US" dirty="0">
              <a:solidFill>
                <a:srgbClr val="000000"/>
              </a:solidFill>
            </a:endParaRPr>
          </a:p>
        </p:txBody>
      </p:sp>
      <p:pic>
        <p:nvPicPr>
          <p:cNvPr id="6" name="図 5"/>
          <p:cNvPicPr>
            <a:picLocks noChangeAspect="1"/>
          </p:cNvPicPr>
          <p:nvPr/>
        </p:nvPicPr>
        <p:blipFill rotWithShape="1">
          <a:blip r:embed="rId3"/>
          <a:srcRect l="9921" t="-13397"/>
          <a:stretch/>
        </p:blipFill>
        <p:spPr>
          <a:xfrm>
            <a:off x="826382" y="3714983"/>
            <a:ext cx="7554096" cy="241953"/>
          </a:xfrm>
          <a:prstGeom prst="rect">
            <a:avLst/>
          </a:prstGeom>
        </p:spPr>
      </p:pic>
      <p:sp>
        <p:nvSpPr>
          <p:cNvPr id="7" name="円/楕円 6"/>
          <p:cNvSpPr/>
          <p:nvPr/>
        </p:nvSpPr>
        <p:spPr bwMode="auto">
          <a:xfrm>
            <a:off x="8099964" y="3714983"/>
            <a:ext cx="354275" cy="362747"/>
          </a:xfrm>
          <a:prstGeom prst="ellipse">
            <a:avLst/>
          </a:prstGeom>
          <a:no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lang="ja-JP" altLang="en-US" sz="2000">
              <a:solidFill>
                <a:srgbClr val="000000"/>
              </a:solidFill>
              <a:latin typeface="Times New Roman" pitchFamily="18" charset="0"/>
            </a:endParaRPr>
          </a:p>
        </p:txBody>
      </p:sp>
      <p:cxnSp>
        <p:nvCxnSpPr>
          <p:cNvPr id="8" name="直線矢印コネクタ 7"/>
          <p:cNvCxnSpPr/>
          <p:nvPr/>
        </p:nvCxnSpPr>
        <p:spPr bwMode="auto">
          <a:xfrm flipH="1">
            <a:off x="5323860" y="4077730"/>
            <a:ext cx="2674184" cy="1652609"/>
          </a:xfrm>
          <a:prstGeom prst="straightConnector1">
            <a:avLst/>
          </a:prstGeom>
          <a:ln>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826382" y="1759894"/>
            <a:ext cx="7750648" cy="1754326"/>
          </a:xfrm>
          <a:prstGeom prst="rect">
            <a:avLst/>
          </a:prstGeom>
          <a:noFill/>
        </p:spPr>
        <p:txBody>
          <a:bodyPr wrap="none" rtlCol="0">
            <a:spAutoFit/>
          </a:bodyPr>
          <a:lstStyle/>
          <a:p>
            <a:pPr defTabSz="457200"/>
            <a:r>
              <a:rPr lang="ja-JP" altLang="en-US" dirty="0">
                <a:solidFill>
                  <a:srgbClr val="000000"/>
                </a:solidFill>
              </a:rPr>
              <a:t>①右上</a:t>
            </a:r>
            <a:r>
              <a:rPr lang="en-US" altLang="ja-JP" dirty="0">
                <a:solidFill>
                  <a:srgbClr val="000000"/>
                </a:solidFill>
              </a:rPr>
              <a:t>SEQ</a:t>
            </a:r>
            <a:r>
              <a:rPr lang="ja-JP" altLang="en-US" dirty="0">
                <a:solidFill>
                  <a:srgbClr val="000000"/>
                </a:solidFill>
              </a:rPr>
              <a:t>で</a:t>
            </a:r>
            <a:r>
              <a:rPr lang="en-US" altLang="ja-JP" dirty="0">
                <a:solidFill>
                  <a:srgbClr val="000000"/>
                </a:solidFill>
              </a:rPr>
              <a:t>sequence editor</a:t>
            </a:r>
            <a:r>
              <a:rPr lang="ja-JP" altLang="en-US" dirty="0">
                <a:solidFill>
                  <a:srgbClr val="000000"/>
                </a:solidFill>
              </a:rPr>
              <a:t>を表示</a:t>
            </a:r>
            <a:endParaRPr lang="en-US" altLang="ja-JP" dirty="0">
              <a:solidFill>
                <a:srgbClr val="000000"/>
              </a:solidFill>
            </a:endParaRPr>
          </a:p>
          <a:p>
            <a:pPr defTabSz="457200"/>
            <a:r>
              <a:rPr lang="ja-JP" altLang="en-US" dirty="0">
                <a:solidFill>
                  <a:srgbClr val="000000"/>
                </a:solidFill>
              </a:rPr>
              <a:t>②左端（</a:t>
            </a:r>
            <a:r>
              <a:rPr lang="en-US" altLang="ja-JP" dirty="0">
                <a:solidFill>
                  <a:srgbClr val="000000"/>
                </a:solidFill>
              </a:rPr>
              <a:t>C</a:t>
            </a:r>
            <a:r>
              <a:rPr lang="ja-JP" altLang="en-US" dirty="0">
                <a:solidFill>
                  <a:srgbClr val="000000"/>
                </a:solidFill>
              </a:rPr>
              <a:t>末は右端</a:t>
            </a:r>
            <a:r>
              <a:rPr lang="en-US" altLang="ja-JP" dirty="0">
                <a:solidFill>
                  <a:srgbClr val="000000"/>
                </a:solidFill>
              </a:rPr>
              <a:t>)</a:t>
            </a:r>
            <a:r>
              <a:rPr lang="ja-JP" altLang="en-US" dirty="0" err="1">
                <a:solidFill>
                  <a:srgbClr val="000000"/>
                </a:solidFill>
              </a:rPr>
              <a:t>の残</a:t>
            </a:r>
            <a:r>
              <a:rPr lang="ja-JP" altLang="en-US" dirty="0">
                <a:solidFill>
                  <a:srgbClr val="000000"/>
                </a:solidFill>
              </a:rPr>
              <a:t>基をクリック</a:t>
            </a:r>
            <a:endParaRPr lang="en-US" altLang="ja-JP" dirty="0">
              <a:solidFill>
                <a:srgbClr val="000000"/>
              </a:solidFill>
            </a:endParaRPr>
          </a:p>
          <a:p>
            <a:pPr defTabSz="457200"/>
            <a:r>
              <a:rPr lang="ja-JP" altLang="en-US" dirty="0">
                <a:solidFill>
                  <a:srgbClr val="000000"/>
                </a:solidFill>
              </a:rPr>
              <a:t>③④</a:t>
            </a:r>
            <a:r>
              <a:rPr lang="en-US" altLang="ja-JP" dirty="0">
                <a:solidFill>
                  <a:srgbClr val="000000"/>
                </a:solidFill>
              </a:rPr>
              <a:t>Center</a:t>
            </a:r>
            <a:r>
              <a:rPr lang="ja-JP" altLang="en-US" dirty="0">
                <a:solidFill>
                  <a:srgbClr val="000000"/>
                </a:solidFill>
              </a:rPr>
              <a:t>で中央に表示し、</a:t>
            </a:r>
            <a:r>
              <a:rPr lang="en-US" altLang="ja-JP" dirty="0">
                <a:solidFill>
                  <a:srgbClr val="000000"/>
                </a:solidFill>
              </a:rPr>
              <a:t>Show-&gt; selected</a:t>
            </a:r>
            <a:r>
              <a:rPr lang="ja-JP" altLang="en-US" dirty="0" err="1">
                <a:solidFill>
                  <a:srgbClr val="000000"/>
                </a:solidFill>
              </a:rPr>
              <a:t>で対象残</a:t>
            </a:r>
            <a:r>
              <a:rPr lang="ja-JP" altLang="en-US" dirty="0">
                <a:solidFill>
                  <a:srgbClr val="000000"/>
                </a:solidFill>
              </a:rPr>
              <a:t>基が表示</a:t>
            </a:r>
            <a:endParaRPr lang="en-US" altLang="ja-JP" dirty="0">
              <a:solidFill>
                <a:srgbClr val="000000"/>
              </a:solidFill>
            </a:endParaRPr>
          </a:p>
          <a:p>
            <a:pPr defTabSz="457200"/>
            <a:r>
              <a:rPr lang="ja-JP" altLang="en-US" dirty="0">
                <a:solidFill>
                  <a:srgbClr val="000000"/>
                </a:solidFill>
              </a:rPr>
              <a:t>ニュートラルになっている場合は</a:t>
            </a:r>
            <a:endParaRPr lang="en-US" altLang="ja-JP" dirty="0">
              <a:solidFill>
                <a:srgbClr val="000000"/>
              </a:solidFill>
            </a:endParaRPr>
          </a:p>
          <a:p>
            <a:pPr defTabSz="457200"/>
            <a:r>
              <a:rPr lang="ja-JP" altLang="en-US" dirty="0">
                <a:solidFill>
                  <a:srgbClr val="000000"/>
                </a:solidFill>
              </a:rPr>
              <a:t>⑤</a:t>
            </a:r>
            <a:r>
              <a:rPr lang="en-US" altLang="ja-JP" dirty="0">
                <a:solidFill>
                  <a:srgbClr val="000000"/>
                </a:solidFill>
              </a:rPr>
              <a:t>Builder</a:t>
            </a:r>
            <a:r>
              <a:rPr lang="ja-JP" altLang="en-US" dirty="0">
                <a:solidFill>
                  <a:srgbClr val="000000"/>
                </a:solidFill>
              </a:rPr>
              <a:t>を表示、</a:t>
            </a:r>
            <a:r>
              <a:rPr lang="en-US" altLang="ja-JP" dirty="0">
                <a:solidFill>
                  <a:srgbClr val="000000"/>
                </a:solidFill>
              </a:rPr>
              <a:t>N</a:t>
            </a:r>
            <a:r>
              <a:rPr lang="ja-JP" altLang="en-US" dirty="0">
                <a:solidFill>
                  <a:srgbClr val="000000"/>
                </a:solidFill>
              </a:rPr>
              <a:t>原子のみをクリックして</a:t>
            </a:r>
            <a:r>
              <a:rPr lang="en-US" altLang="ja-JP" dirty="0">
                <a:solidFill>
                  <a:srgbClr val="000000"/>
                </a:solidFill>
              </a:rPr>
              <a:t>+1(C</a:t>
            </a:r>
            <a:r>
              <a:rPr lang="ja-JP" altLang="en-US" dirty="0">
                <a:solidFill>
                  <a:srgbClr val="000000"/>
                </a:solidFill>
              </a:rPr>
              <a:t>末であれば</a:t>
            </a:r>
            <a:r>
              <a:rPr lang="en-US" altLang="ja-JP" dirty="0">
                <a:solidFill>
                  <a:srgbClr val="000000"/>
                </a:solidFill>
              </a:rPr>
              <a:t>O</a:t>
            </a:r>
            <a:r>
              <a:rPr lang="ja-JP" altLang="en-US" dirty="0">
                <a:solidFill>
                  <a:srgbClr val="000000"/>
                </a:solidFill>
              </a:rPr>
              <a:t>を</a:t>
            </a:r>
            <a:r>
              <a:rPr lang="en-US" altLang="ja-JP" dirty="0">
                <a:solidFill>
                  <a:srgbClr val="000000"/>
                </a:solidFill>
              </a:rPr>
              <a:t>-1</a:t>
            </a:r>
            <a:r>
              <a:rPr lang="ja-JP" altLang="en-US" dirty="0">
                <a:solidFill>
                  <a:srgbClr val="000000"/>
                </a:solidFill>
              </a:rPr>
              <a:t>）をクリック</a:t>
            </a:r>
            <a:endParaRPr lang="en-US" altLang="ja-JP" dirty="0">
              <a:solidFill>
                <a:srgbClr val="000000"/>
              </a:solidFill>
            </a:endParaRPr>
          </a:p>
          <a:p>
            <a:pPr defTabSz="457200"/>
            <a:r>
              <a:rPr lang="ja-JP" altLang="en-US" dirty="0">
                <a:solidFill>
                  <a:srgbClr val="000000"/>
                </a:solidFill>
              </a:rPr>
              <a:t>両末端が</a:t>
            </a:r>
            <a:r>
              <a:rPr lang="en-US" altLang="ja-JP" dirty="0">
                <a:solidFill>
                  <a:srgbClr val="000000"/>
                </a:solidFill>
              </a:rPr>
              <a:t>NH3+, COO-</a:t>
            </a:r>
            <a:r>
              <a:rPr lang="ja-JP" altLang="en-US" dirty="0">
                <a:solidFill>
                  <a:srgbClr val="000000"/>
                </a:solidFill>
              </a:rPr>
              <a:t>になれば</a:t>
            </a:r>
            <a:r>
              <a:rPr lang="en-US" altLang="ja-JP" dirty="0">
                <a:solidFill>
                  <a:srgbClr val="000000"/>
                </a:solidFill>
              </a:rPr>
              <a:t>OK</a:t>
            </a:r>
            <a:endParaRPr lang="ja-JP" altLang="en-US" dirty="0">
              <a:solidFill>
                <a:srgbClr val="000000"/>
              </a:solidFill>
            </a:endParaRPr>
          </a:p>
        </p:txBody>
      </p:sp>
      <p:sp>
        <p:nvSpPr>
          <p:cNvPr id="15" name="テキスト ボックス 14"/>
          <p:cNvSpPr txBox="1"/>
          <p:nvPr/>
        </p:nvSpPr>
        <p:spPr>
          <a:xfrm>
            <a:off x="8380478" y="3772270"/>
            <a:ext cx="415498" cy="369332"/>
          </a:xfrm>
          <a:prstGeom prst="rect">
            <a:avLst/>
          </a:prstGeom>
          <a:noFill/>
        </p:spPr>
        <p:txBody>
          <a:bodyPr wrap="none" rtlCol="0">
            <a:spAutoFit/>
          </a:bodyPr>
          <a:lstStyle/>
          <a:p>
            <a:pPr defTabSz="457200"/>
            <a:r>
              <a:rPr lang="ja-JP" altLang="en-US" dirty="0">
                <a:solidFill>
                  <a:srgbClr val="000000"/>
                </a:solidFill>
              </a:rPr>
              <a:t>①</a:t>
            </a:r>
          </a:p>
        </p:txBody>
      </p:sp>
      <p:sp>
        <p:nvSpPr>
          <p:cNvPr id="16" name="テキスト ボックス 15"/>
          <p:cNvSpPr txBox="1"/>
          <p:nvPr/>
        </p:nvSpPr>
        <p:spPr>
          <a:xfrm>
            <a:off x="1950846" y="6375048"/>
            <a:ext cx="415498" cy="369332"/>
          </a:xfrm>
          <a:prstGeom prst="rect">
            <a:avLst/>
          </a:prstGeom>
          <a:noFill/>
        </p:spPr>
        <p:txBody>
          <a:bodyPr wrap="none" rtlCol="0">
            <a:spAutoFit/>
          </a:bodyPr>
          <a:lstStyle/>
          <a:p>
            <a:pPr defTabSz="457200"/>
            <a:r>
              <a:rPr lang="ja-JP" altLang="en-US" dirty="0">
                <a:solidFill>
                  <a:srgbClr val="000000"/>
                </a:solidFill>
              </a:rPr>
              <a:t>②</a:t>
            </a:r>
          </a:p>
        </p:txBody>
      </p:sp>
      <p:sp>
        <p:nvSpPr>
          <p:cNvPr id="17" name="テキスト ボックス 16"/>
          <p:cNvSpPr txBox="1"/>
          <p:nvPr/>
        </p:nvSpPr>
        <p:spPr>
          <a:xfrm>
            <a:off x="7517138" y="4301172"/>
            <a:ext cx="415498" cy="369332"/>
          </a:xfrm>
          <a:prstGeom prst="rect">
            <a:avLst/>
          </a:prstGeom>
          <a:noFill/>
        </p:spPr>
        <p:txBody>
          <a:bodyPr wrap="none" rtlCol="0">
            <a:spAutoFit/>
          </a:bodyPr>
          <a:lstStyle/>
          <a:p>
            <a:pPr defTabSz="457200"/>
            <a:r>
              <a:rPr lang="ja-JP" altLang="en-US" dirty="0">
                <a:solidFill>
                  <a:srgbClr val="000000"/>
                </a:solidFill>
              </a:rPr>
              <a:t>③</a:t>
            </a:r>
          </a:p>
        </p:txBody>
      </p:sp>
      <p:sp>
        <p:nvSpPr>
          <p:cNvPr id="18" name="テキスト ボックス 17"/>
          <p:cNvSpPr txBox="1"/>
          <p:nvPr/>
        </p:nvSpPr>
        <p:spPr>
          <a:xfrm>
            <a:off x="7517138" y="4761199"/>
            <a:ext cx="415498" cy="369332"/>
          </a:xfrm>
          <a:prstGeom prst="rect">
            <a:avLst/>
          </a:prstGeom>
          <a:noFill/>
        </p:spPr>
        <p:txBody>
          <a:bodyPr wrap="none" rtlCol="0">
            <a:spAutoFit/>
          </a:bodyPr>
          <a:lstStyle/>
          <a:p>
            <a:pPr defTabSz="457200"/>
            <a:r>
              <a:rPr lang="ja-JP" altLang="en-US" dirty="0">
                <a:solidFill>
                  <a:srgbClr val="000000"/>
                </a:solidFill>
              </a:rPr>
              <a:t>④</a:t>
            </a:r>
          </a:p>
        </p:txBody>
      </p:sp>
      <p:pic>
        <p:nvPicPr>
          <p:cNvPr id="19" name="図 18"/>
          <p:cNvPicPr>
            <a:picLocks noChangeAspect="1"/>
          </p:cNvPicPr>
          <p:nvPr/>
        </p:nvPicPr>
        <p:blipFill>
          <a:blip r:embed="rId4"/>
          <a:stretch>
            <a:fillRect/>
          </a:stretch>
        </p:blipFill>
        <p:spPr>
          <a:xfrm>
            <a:off x="7879635" y="4198889"/>
            <a:ext cx="665219" cy="1570466"/>
          </a:xfrm>
          <a:prstGeom prst="rect">
            <a:avLst/>
          </a:prstGeom>
        </p:spPr>
      </p:pic>
      <p:sp>
        <p:nvSpPr>
          <p:cNvPr id="20" name="テキスト ボックス 19"/>
          <p:cNvSpPr txBox="1"/>
          <p:nvPr/>
        </p:nvSpPr>
        <p:spPr>
          <a:xfrm>
            <a:off x="7505786" y="5361677"/>
            <a:ext cx="415498" cy="369332"/>
          </a:xfrm>
          <a:prstGeom prst="rect">
            <a:avLst/>
          </a:prstGeom>
          <a:noFill/>
        </p:spPr>
        <p:txBody>
          <a:bodyPr wrap="none" rtlCol="0">
            <a:spAutoFit/>
          </a:bodyPr>
          <a:lstStyle/>
          <a:p>
            <a:pPr defTabSz="457200"/>
            <a:r>
              <a:rPr lang="ja-JP" altLang="en-US" dirty="0">
                <a:solidFill>
                  <a:srgbClr val="000000"/>
                </a:solidFill>
              </a:rPr>
              <a:t>⑤</a:t>
            </a:r>
          </a:p>
        </p:txBody>
      </p:sp>
    </p:spTree>
    <p:extLst>
      <p:ext uri="{BB962C8B-B14F-4D97-AF65-F5344CB8AC3E}">
        <p14:creationId xmlns:p14="http://schemas.microsoft.com/office/powerpoint/2010/main" val="47450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08229" y="290161"/>
            <a:ext cx="2708832" cy="492443"/>
          </a:xfrm>
        </p:spPr>
        <p:txBody>
          <a:bodyPr/>
          <a:lstStyle/>
          <a:p>
            <a:r>
              <a:rPr lang="ja-JP" altLang="en-US" dirty="0"/>
              <a:t>②構造修正</a:t>
            </a:r>
            <a:r>
              <a:rPr lang="en-US" altLang="ja-JP" dirty="0"/>
              <a:t>#3</a:t>
            </a:r>
            <a:endParaRPr kumimoji="1" lang="ja-JP" altLang="en-US" dirty="0"/>
          </a:p>
        </p:txBody>
      </p:sp>
      <p:sp>
        <p:nvSpPr>
          <p:cNvPr id="5" name="テキスト ボックス 4"/>
          <p:cNvSpPr txBox="1"/>
          <p:nvPr/>
        </p:nvSpPr>
        <p:spPr>
          <a:xfrm>
            <a:off x="851095" y="1008112"/>
            <a:ext cx="2031325" cy="369332"/>
          </a:xfrm>
          <a:prstGeom prst="rect">
            <a:avLst/>
          </a:prstGeom>
          <a:noFill/>
        </p:spPr>
        <p:txBody>
          <a:bodyPr wrap="none" rtlCol="0">
            <a:spAutoFit/>
          </a:bodyPr>
          <a:lstStyle/>
          <a:p>
            <a:pPr defTabSz="457200"/>
            <a:r>
              <a:rPr lang="ja-JP" altLang="en-US" dirty="0">
                <a:solidFill>
                  <a:srgbClr val="000000"/>
                </a:solidFill>
              </a:rPr>
              <a:t>欠損残基部の処理</a:t>
            </a:r>
            <a:endParaRPr lang="en-US" altLang="ja-JP" dirty="0">
              <a:solidFill>
                <a:srgbClr val="000000"/>
              </a:solidFill>
            </a:endParaRPr>
          </a:p>
        </p:txBody>
      </p:sp>
      <p:sp>
        <p:nvSpPr>
          <p:cNvPr id="13" name="テキスト ボックス 12"/>
          <p:cNvSpPr txBox="1"/>
          <p:nvPr/>
        </p:nvSpPr>
        <p:spPr>
          <a:xfrm>
            <a:off x="851095" y="1578661"/>
            <a:ext cx="6760184" cy="1477328"/>
          </a:xfrm>
          <a:prstGeom prst="rect">
            <a:avLst/>
          </a:prstGeom>
          <a:noFill/>
        </p:spPr>
        <p:txBody>
          <a:bodyPr wrap="none" rtlCol="0">
            <a:spAutoFit/>
          </a:bodyPr>
          <a:lstStyle/>
          <a:p>
            <a:pPr defTabSz="457200"/>
            <a:r>
              <a:rPr lang="en-US" altLang="ja-JP" dirty="0">
                <a:solidFill>
                  <a:srgbClr val="000000"/>
                </a:solidFill>
              </a:rPr>
              <a:t>sequence editor</a:t>
            </a:r>
            <a:r>
              <a:rPr lang="ja-JP" altLang="en-US" dirty="0">
                <a:solidFill>
                  <a:srgbClr val="000000"/>
                </a:solidFill>
              </a:rPr>
              <a:t>で</a:t>
            </a:r>
            <a:r>
              <a:rPr lang="en-US" altLang="ja-JP" dirty="0">
                <a:solidFill>
                  <a:srgbClr val="000000"/>
                </a:solidFill>
              </a:rPr>
              <a:t>NME</a:t>
            </a:r>
            <a:r>
              <a:rPr lang="ja-JP" altLang="en-US" dirty="0">
                <a:solidFill>
                  <a:srgbClr val="000000"/>
                </a:solidFill>
              </a:rPr>
              <a:t>や</a:t>
            </a:r>
            <a:r>
              <a:rPr lang="en-US" altLang="ja-JP" dirty="0">
                <a:solidFill>
                  <a:srgbClr val="000000"/>
                </a:solidFill>
              </a:rPr>
              <a:t>ACE</a:t>
            </a:r>
            <a:r>
              <a:rPr lang="ja-JP" altLang="en-US" dirty="0">
                <a:solidFill>
                  <a:srgbClr val="000000"/>
                </a:solidFill>
              </a:rPr>
              <a:t>といった表記がある場合</a:t>
            </a:r>
            <a:endParaRPr lang="en-US" altLang="ja-JP" dirty="0">
              <a:solidFill>
                <a:srgbClr val="000000"/>
              </a:solidFill>
            </a:endParaRPr>
          </a:p>
          <a:p>
            <a:pPr defTabSz="457200"/>
            <a:r>
              <a:rPr lang="ja-JP" altLang="en-US" dirty="0">
                <a:solidFill>
                  <a:srgbClr val="000000"/>
                </a:solidFill>
              </a:rPr>
              <a:t>欠損部が</a:t>
            </a:r>
            <a:r>
              <a:rPr lang="en-US" altLang="ja-JP" dirty="0">
                <a:solidFill>
                  <a:srgbClr val="000000"/>
                </a:solidFill>
              </a:rPr>
              <a:t>CH3</a:t>
            </a:r>
            <a:r>
              <a:rPr lang="ja-JP" altLang="en-US" dirty="0">
                <a:solidFill>
                  <a:srgbClr val="000000"/>
                </a:solidFill>
              </a:rPr>
              <a:t>等で補われている</a:t>
            </a:r>
            <a:endParaRPr lang="en-US" altLang="ja-JP" dirty="0">
              <a:solidFill>
                <a:srgbClr val="000000"/>
              </a:solidFill>
            </a:endParaRPr>
          </a:p>
          <a:p>
            <a:pPr defTabSz="457200"/>
            <a:r>
              <a:rPr lang="en-US" altLang="ja-JP" dirty="0">
                <a:solidFill>
                  <a:srgbClr val="000000"/>
                </a:solidFill>
              </a:rPr>
              <a:t>ABINIT-MP</a:t>
            </a:r>
            <a:r>
              <a:rPr lang="ja-JP" altLang="en-US" dirty="0">
                <a:solidFill>
                  <a:srgbClr val="000000"/>
                </a:solidFill>
              </a:rPr>
              <a:t>でフラグメントが切れない場合があるため、削除</a:t>
            </a:r>
            <a:endParaRPr lang="en-US" altLang="ja-JP" dirty="0">
              <a:solidFill>
                <a:srgbClr val="000000"/>
              </a:solidFill>
            </a:endParaRPr>
          </a:p>
          <a:p>
            <a:pPr defTabSz="457200"/>
            <a:r>
              <a:rPr lang="ja-JP" altLang="en-US" dirty="0">
                <a:solidFill>
                  <a:srgbClr val="000000"/>
                </a:solidFill>
              </a:rPr>
              <a:t>・鎖の途中であれば</a:t>
            </a:r>
            <a:r>
              <a:rPr lang="en-US" altLang="ja-JP" dirty="0">
                <a:solidFill>
                  <a:srgbClr val="000000"/>
                </a:solidFill>
              </a:rPr>
              <a:t>NH2, COOH</a:t>
            </a:r>
            <a:r>
              <a:rPr lang="ja-JP" altLang="en-US" dirty="0">
                <a:solidFill>
                  <a:srgbClr val="000000"/>
                </a:solidFill>
              </a:rPr>
              <a:t>になるように</a:t>
            </a:r>
            <a:endParaRPr lang="en-US" altLang="ja-JP" dirty="0">
              <a:solidFill>
                <a:srgbClr val="000000"/>
              </a:solidFill>
            </a:endParaRPr>
          </a:p>
          <a:p>
            <a:pPr defTabSz="457200"/>
            <a:r>
              <a:rPr lang="ja-JP" altLang="en-US" dirty="0">
                <a:solidFill>
                  <a:srgbClr val="000000"/>
                </a:solidFill>
              </a:rPr>
              <a:t>・末端であれば</a:t>
            </a:r>
            <a:r>
              <a:rPr lang="en-US" altLang="ja-JP" dirty="0">
                <a:solidFill>
                  <a:srgbClr val="000000"/>
                </a:solidFill>
              </a:rPr>
              <a:t>NH3+, COO-</a:t>
            </a:r>
            <a:r>
              <a:rPr lang="ja-JP" altLang="en-US" dirty="0">
                <a:solidFill>
                  <a:srgbClr val="000000"/>
                </a:solidFill>
              </a:rPr>
              <a:t>になるように手前の残基の水素の処理</a:t>
            </a:r>
            <a:endParaRPr lang="en-US" altLang="ja-JP" dirty="0">
              <a:solidFill>
                <a:srgbClr val="000000"/>
              </a:solidFill>
            </a:endParaRPr>
          </a:p>
        </p:txBody>
      </p:sp>
      <p:pic>
        <p:nvPicPr>
          <p:cNvPr id="3" name="図 2"/>
          <p:cNvPicPr>
            <a:picLocks noChangeAspect="1"/>
          </p:cNvPicPr>
          <p:nvPr/>
        </p:nvPicPr>
        <p:blipFill>
          <a:blip r:embed="rId2"/>
          <a:stretch>
            <a:fillRect/>
          </a:stretch>
        </p:blipFill>
        <p:spPr>
          <a:xfrm>
            <a:off x="1827185" y="3303372"/>
            <a:ext cx="1790640" cy="3137280"/>
          </a:xfrm>
          <a:prstGeom prst="rect">
            <a:avLst/>
          </a:prstGeom>
        </p:spPr>
      </p:pic>
      <p:pic>
        <p:nvPicPr>
          <p:cNvPr id="9" name="図 8"/>
          <p:cNvPicPr>
            <a:picLocks noChangeAspect="1"/>
          </p:cNvPicPr>
          <p:nvPr/>
        </p:nvPicPr>
        <p:blipFill>
          <a:blip r:embed="rId3"/>
          <a:stretch>
            <a:fillRect/>
          </a:stretch>
        </p:blipFill>
        <p:spPr>
          <a:xfrm>
            <a:off x="5326507" y="3303372"/>
            <a:ext cx="2589540" cy="2955453"/>
          </a:xfrm>
          <a:prstGeom prst="rect">
            <a:avLst/>
          </a:prstGeom>
        </p:spPr>
      </p:pic>
      <p:sp>
        <p:nvSpPr>
          <p:cNvPr id="10" name="右矢印 9"/>
          <p:cNvSpPr/>
          <p:nvPr/>
        </p:nvSpPr>
        <p:spPr bwMode="auto">
          <a:xfrm>
            <a:off x="4231187" y="4118918"/>
            <a:ext cx="637375" cy="263611"/>
          </a:xfrm>
          <a:prstGeom prst="right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lang="ja-JP" altLang="en-US" sz="2000">
              <a:solidFill>
                <a:srgbClr val="000000"/>
              </a:solidFill>
              <a:latin typeface="Times New Roman" pitchFamily="18" charset="0"/>
            </a:endParaRPr>
          </a:p>
        </p:txBody>
      </p:sp>
      <p:sp>
        <p:nvSpPr>
          <p:cNvPr id="4" name="テキスト ボックス 3"/>
          <p:cNvSpPr txBox="1"/>
          <p:nvPr/>
        </p:nvSpPr>
        <p:spPr>
          <a:xfrm>
            <a:off x="3317045" y="6488668"/>
            <a:ext cx="2400016" cy="369332"/>
          </a:xfrm>
          <a:prstGeom prst="rect">
            <a:avLst/>
          </a:prstGeom>
          <a:noFill/>
        </p:spPr>
        <p:txBody>
          <a:bodyPr wrap="none" rtlCol="0">
            <a:spAutoFit/>
          </a:bodyPr>
          <a:lstStyle/>
          <a:p>
            <a:r>
              <a:rPr lang="en-US" altLang="ja-JP" dirty="0"/>
              <a:t>C</a:t>
            </a:r>
            <a:r>
              <a:rPr lang="ja-JP" altLang="en-US" dirty="0"/>
              <a:t>末端</a:t>
            </a:r>
            <a:r>
              <a:rPr lang="en-US" altLang="ja-JP" dirty="0"/>
              <a:t>NME</a:t>
            </a:r>
            <a:r>
              <a:rPr lang="ja-JP" altLang="en-US" dirty="0"/>
              <a:t>の処理の例</a:t>
            </a:r>
            <a:endParaRPr kumimoji="1" lang="ja-JP" altLang="en-US" dirty="0"/>
          </a:p>
        </p:txBody>
      </p:sp>
    </p:spTree>
    <p:extLst>
      <p:ext uri="{BB962C8B-B14F-4D97-AF65-F5344CB8AC3E}">
        <p14:creationId xmlns:p14="http://schemas.microsoft.com/office/powerpoint/2010/main" val="2804981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E6DFE7DA-9DBF-402E-95D7-CB2DF87485BF}"/>
              </a:ext>
            </a:extLst>
          </p:cNvPr>
          <p:cNvSpPr>
            <a:spLocks noGrp="1"/>
          </p:cNvSpPr>
          <p:nvPr>
            <p:ph type="title"/>
          </p:nvPr>
        </p:nvSpPr>
        <p:spPr>
          <a:xfrm>
            <a:off x="2838408" y="293003"/>
            <a:ext cx="3075832" cy="487363"/>
          </a:xfrm>
        </p:spPr>
        <p:txBody>
          <a:bodyPr/>
          <a:lstStyle/>
          <a:p>
            <a:r>
              <a:rPr lang="ja-JP" altLang="en-US" dirty="0"/>
              <a:t>②構造修正</a:t>
            </a:r>
            <a:r>
              <a:rPr lang="en-US" altLang="ja-JP" dirty="0"/>
              <a:t>#3</a:t>
            </a:r>
            <a:endParaRPr kumimoji="1" lang="ja-JP" altLang="en-US" dirty="0"/>
          </a:p>
        </p:txBody>
      </p:sp>
      <p:grpSp>
        <p:nvGrpSpPr>
          <p:cNvPr id="8" name="グループ化 7">
            <a:extLst>
              <a:ext uri="{FF2B5EF4-FFF2-40B4-BE49-F238E27FC236}">
                <a16:creationId xmlns:a16="http://schemas.microsoft.com/office/drawing/2014/main" id="{59DEB861-1EEF-4F82-A64F-762D13BA3B65}"/>
              </a:ext>
            </a:extLst>
          </p:cNvPr>
          <p:cNvGrpSpPr/>
          <p:nvPr/>
        </p:nvGrpSpPr>
        <p:grpSpPr>
          <a:xfrm>
            <a:off x="462127" y="2419350"/>
            <a:ext cx="7828394" cy="2332688"/>
            <a:chOff x="523579" y="1398316"/>
            <a:chExt cx="7828394" cy="2332688"/>
          </a:xfrm>
        </p:grpSpPr>
        <p:pic>
          <p:nvPicPr>
            <p:cNvPr id="5" name="図 4">
              <a:extLst>
                <a:ext uri="{FF2B5EF4-FFF2-40B4-BE49-F238E27FC236}">
                  <a16:creationId xmlns:a16="http://schemas.microsoft.com/office/drawing/2014/main" id="{7E74821D-AC1C-4A7B-A4B5-91600D5BA905}"/>
                </a:ext>
              </a:extLst>
            </p:cNvPr>
            <p:cNvPicPr>
              <a:picLocks noChangeAspect="1"/>
            </p:cNvPicPr>
            <p:nvPr/>
          </p:nvPicPr>
          <p:blipFill rotWithShape="1">
            <a:blip r:embed="rId2"/>
            <a:srcRect l="3678" r="4818" b="13036"/>
            <a:stretch/>
          </p:blipFill>
          <p:spPr>
            <a:xfrm>
              <a:off x="523579" y="1398316"/>
              <a:ext cx="7828394" cy="2332688"/>
            </a:xfrm>
            <a:prstGeom prst="rect">
              <a:avLst/>
            </a:prstGeom>
          </p:spPr>
        </p:pic>
        <p:sp>
          <p:nvSpPr>
            <p:cNvPr id="6" name="正方形/長方形 5">
              <a:extLst>
                <a:ext uri="{FF2B5EF4-FFF2-40B4-BE49-F238E27FC236}">
                  <a16:creationId xmlns:a16="http://schemas.microsoft.com/office/drawing/2014/main" id="{0A760DBC-4C4A-48F1-A9A3-E7DA6DF53302}"/>
                </a:ext>
              </a:extLst>
            </p:cNvPr>
            <p:cNvSpPr/>
            <p:nvPr/>
          </p:nvSpPr>
          <p:spPr bwMode="auto">
            <a:xfrm>
              <a:off x="620785" y="2631668"/>
              <a:ext cx="906011" cy="312868"/>
            </a:xfrm>
            <a:prstGeom prst="rect">
              <a:avLst/>
            </a:prstGeom>
            <a:noFill/>
            <a:ln>
              <a:solidFill>
                <a:schemeClr val="accent1"/>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Times New Roman" pitchFamily="18" charset="0"/>
                <a:ea typeface="ＭＳ Ｐゴシック" pitchFamily="50" charset="-128"/>
              </a:endParaRPr>
            </a:p>
          </p:txBody>
        </p:sp>
      </p:grpSp>
      <p:pic>
        <p:nvPicPr>
          <p:cNvPr id="7" name="図 6">
            <a:extLst>
              <a:ext uri="{FF2B5EF4-FFF2-40B4-BE49-F238E27FC236}">
                <a16:creationId xmlns:a16="http://schemas.microsoft.com/office/drawing/2014/main" id="{3D4EF383-D5EE-481F-A6CC-0853409918C6}"/>
              </a:ext>
            </a:extLst>
          </p:cNvPr>
          <p:cNvPicPr>
            <a:picLocks noChangeAspect="1"/>
          </p:cNvPicPr>
          <p:nvPr/>
        </p:nvPicPr>
        <p:blipFill>
          <a:blip r:embed="rId3"/>
          <a:stretch>
            <a:fillRect/>
          </a:stretch>
        </p:blipFill>
        <p:spPr>
          <a:xfrm>
            <a:off x="467055" y="4946681"/>
            <a:ext cx="6400800" cy="1800419"/>
          </a:xfrm>
          <a:prstGeom prst="rect">
            <a:avLst/>
          </a:prstGeom>
        </p:spPr>
      </p:pic>
      <p:sp>
        <p:nvSpPr>
          <p:cNvPr id="9" name="矢印: 下 8">
            <a:extLst>
              <a:ext uri="{FF2B5EF4-FFF2-40B4-BE49-F238E27FC236}">
                <a16:creationId xmlns:a16="http://schemas.microsoft.com/office/drawing/2014/main" id="{47E71142-CEEA-483C-B506-806C7AAF57D3}"/>
              </a:ext>
            </a:extLst>
          </p:cNvPr>
          <p:cNvSpPr/>
          <p:nvPr/>
        </p:nvSpPr>
        <p:spPr bwMode="auto">
          <a:xfrm>
            <a:off x="3667455" y="4600635"/>
            <a:ext cx="822121" cy="346046"/>
          </a:xfrm>
          <a:prstGeom prst="down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Times New Roman" pitchFamily="18" charset="0"/>
              <a:ea typeface="ＭＳ Ｐゴシック" pitchFamily="50" charset="-128"/>
            </a:endParaRPr>
          </a:p>
        </p:txBody>
      </p:sp>
      <p:sp>
        <p:nvSpPr>
          <p:cNvPr id="10" name="テキスト ボックス 9">
            <a:extLst>
              <a:ext uri="{FF2B5EF4-FFF2-40B4-BE49-F238E27FC236}">
                <a16:creationId xmlns:a16="http://schemas.microsoft.com/office/drawing/2014/main" id="{EA8761F2-29B0-45E7-9117-8E40DD7F3145}"/>
              </a:ext>
            </a:extLst>
          </p:cNvPr>
          <p:cNvSpPr txBox="1"/>
          <p:nvPr/>
        </p:nvSpPr>
        <p:spPr>
          <a:xfrm>
            <a:off x="559333" y="1052235"/>
            <a:ext cx="2778325" cy="369332"/>
          </a:xfrm>
          <a:prstGeom prst="rect">
            <a:avLst/>
          </a:prstGeom>
          <a:noFill/>
        </p:spPr>
        <p:txBody>
          <a:bodyPr wrap="none" rtlCol="0">
            <a:spAutoFit/>
          </a:bodyPr>
          <a:lstStyle/>
          <a:p>
            <a:r>
              <a:rPr kumimoji="1" lang="ja-JP" altLang="en-US" dirty="0"/>
              <a:t>リガンドの化学構造の確認</a:t>
            </a:r>
          </a:p>
        </p:txBody>
      </p:sp>
      <p:sp>
        <p:nvSpPr>
          <p:cNvPr id="11" name="テキスト ボックス 10">
            <a:extLst>
              <a:ext uri="{FF2B5EF4-FFF2-40B4-BE49-F238E27FC236}">
                <a16:creationId xmlns:a16="http://schemas.microsoft.com/office/drawing/2014/main" id="{A6C78B28-AD8C-40B4-A4EA-507DE0246726}"/>
              </a:ext>
            </a:extLst>
          </p:cNvPr>
          <p:cNvSpPr txBox="1"/>
          <p:nvPr/>
        </p:nvSpPr>
        <p:spPr>
          <a:xfrm flipH="1">
            <a:off x="731307" y="1388906"/>
            <a:ext cx="6694415" cy="1477328"/>
          </a:xfrm>
          <a:prstGeom prst="rect">
            <a:avLst/>
          </a:prstGeom>
          <a:noFill/>
        </p:spPr>
        <p:txBody>
          <a:bodyPr wrap="square" rtlCol="0">
            <a:spAutoFit/>
          </a:bodyPr>
          <a:lstStyle/>
          <a:p>
            <a:r>
              <a:rPr kumimoji="1" lang="ja-JP" altLang="en-US" dirty="0"/>
              <a:t>構造によってはリガンドの結合状態が誤って認識される場合がある（員環や</a:t>
            </a:r>
            <a:r>
              <a:rPr kumimoji="1" lang="en-US" altLang="ja-JP" dirty="0"/>
              <a:t>C=O</a:t>
            </a:r>
            <a:r>
              <a:rPr kumimoji="1" lang="ja-JP" altLang="en-US" dirty="0"/>
              <a:t>の単、二重結合）</a:t>
            </a:r>
            <a:endParaRPr kumimoji="1" lang="en-US" altLang="ja-JP" dirty="0"/>
          </a:p>
          <a:p>
            <a:r>
              <a:rPr kumimoji="1" lang="ja-JP" altLang="en-US" dirty="0"/>
              <a:t>水素付加によって違う構造になってしまう問題</a:t>
            </a:r>
            <a:endParaRPr kumimoji="1" lang="en-US" altLang="ja-JP" dirty="0"/>
          </a:p>
          <a:p>
            <a:r>
              <a:rPr lang="ja-JP" altLang="en-US" dirty="0"/>
              <a:t>⇒</a:t>
            </a:r>
            <a:r>
              <a:rPr lang="en-US" altLang="ja-JP" dirty="0"/>
              <a:t>Protein data bank</a:t>
            </a:r>
            <a:r>
              <a:rPr lang="ja-JP" altLang="en-US" dirty="0"/>
              <a:t>の元構造のリガンドと分子構造を確認</a:t>
            </a:r>
            <a:endParaRPr kumimoji="1" lang="en-US" altLang="ja-JP" dirty="0"/>
          </a:p>
          <a:p>
            <a:endParaRPr kumimoji="1" lang="ja-JP" altLang="en-US" dirty="0"/>
          </a:p>
        </p:txBody>
      </p:sp>
    </p:spTree>
    <p:extLst>
      <p:ext uri="{BB962C8B-B14F-4D97-AF65-F5344CB8AC3E}">
        <p14:creationId xmlns:p14="http://schemas.microsoft.com/office/powerpoint/2010/main" val="1747730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991752" y="35702"/>
            <a:ext cx="3021869" cy="984885"/>
          </a:xfrm>
        </p:spPr>
        <p:txBody>
          <a:bodyPr/>
          <a:lstStyle/>
          <a:p>
            <a:r>
              <a:rPr kumimoji="1" lang="ja-JP" altLang="en-US" dirty="0"/>
              <a:t>③構造最適化</a:t>
            </a:r>
            <a:r>
              <a:rPr kumimoji="1" lang="en-US" altLang="ja-JP" dirty="0"/>
              <a:t>#1</a:t>
            </a:r>
            <a:endParaRPr kumimoji="1" lang="ja-JP" altLang="en-US" dirty="0"/>
          </a:p>
        </p:txBody>
      </p:sp>
      <p:sp>
        <p:nvSpPr>
          <p:cNvPr id="7" name="テキスト ボックス 6"/>
          <p:cNvSpPr txBox="1"/>
          <p:nvPr/>
        </p:nvSpPr>
        <p:spPr>
          <a:xfrm>
            <a:off x="313038" y="1079157"/>
            <a:ext cx="8731878" cy="646331"/>
          </a:xfrm>
          <a:prstGeom prst="rect">
            <a:avLst/>
          </a:prstGeom>
          <a:noFill/>
        </p:spPr>
        <p:txBody>
          <a:bodyPr wrap="none" rtlCol="0">
            <a:spAutoFit/>
          </a:bodyPr>
          <a:lstStyle/>
          <a:p>
            <a:pPr defTabSz="457200"/>
            <a:endParaRPr lang="en-US" altLang="ja-JP" dirty="0">
              <a:solidFill>
                <a:srgbClr val="000000"/>
              </a:solidFill>
            </a:endParaRPr>
          </a:p>
          <a:p>
            <a:pPr defTabSz="457200"/>
            <a:r>
              <a:rPr lang="ja-JP" altLang="en-US" dirty="0">
                <a:solidFill>
                  <a:srgbClr val="000000"/>
                </a:solidFill>
              </a:rPr>
              <a:t>１．水素調整の関係で電荷の設定が不十分な可能性があるため、電荷割り当てを再実行</a:t>
            </a:r>
          </a:p>
        </p:txBody>
      </p:sp>
      <p:sp>
        <p:nvSpPr>
          <p:cNvPr id="9" name="テキスト ボックス 8"/>
          <p:cNvSpPr txBox="1"/>
          <p:nvPr/>
        </p:nvSpPr>
        <p:spPr>
          <a:xfrm>
            <a:off x="345989" y="1902941"/>
            <a:ext cx="4484754" cy="1200329"/>
          </a:xfrm>
          <a:prstGeom prst="rect">
            <a:avLst/>
          </a:prstGeom>
          <a:noFill/>
        </p:spPr>
        <p:txBody>
          <a:bodyPr wrap="none" rtlCol="0">
            <a:spAutoFit/>
          </a:bodyPr>
          <a:lstStyle/>
          <a:p>
            <a:pPr defTabSz="457200"/>
            <a:r>
              <a:rPr lang="ja-JP" altLang="en-US" dirty="0">
                <a:solidFill>
                  <a:srgbClr val="000000"/>
                </a:solidFill>
              </a:rPr>
              <a:t>左上　</a:t>
            </a:r>
            <a:r>
              <a:rPr lang="en-US" altLang="ja-JP" dirty="0">
                <a:solidFill>
                  <a:srgbClr val="000000"/>
                </a:solidFill>
              </a:rPr>
              <a:t>Compute</a:t>
            </a:r>
            <a:r>
              <a:rPr lang="ja-JP" altLang="en-US" dirty="0">
                <a:solidFill>
                  <a:srgbClr val="000000"/>
                </a:solidFill>
              </a:rPr>
              <a:t>→</a:t>
            </a:r>
            <a:r>
              <a:rPr lang="en-US" altLang="ja-JP" dirty="0">
                <a:solidFill>
                  <a:srgbClr val="000000"/>
                </a:solidFill>
              </a:rPr>
              <a:t>Prepare</a:t>
            </a:r>
            <a:r>
              <a:rPr lang="ja-JP" altLang="en-US" dirty="0">
                <a:solidFill>
                  <a:srgbClr val="000000"/>
                </a:solidFill>
              </a:rPr>
              <a:t>→</a:t>
            </a:r>
            <a:r>
              <a:rPr lang="en-US" altLang="ja-JP" dirty="0">
                <a:solidFill>
                  <a:srgbClr val="000000"/>
                </a:solidFill>
              </a:rPr>
              <a:t>Partial Charges</a:t>
            </a:r>
          </a:p>
          <a:p>
            <a:pPr defTabSz="457200"/>
            <a:r>
              <a:rPr lang="en-US" altLang="ja-JP" dirty="0">
                <a:solidFill>
                  <a:srgbClr val="000000"/>
                </a:solidFill>
              </a:rPr>
              <a:t>Adjust Hydrogens … </a:t>
            </a:r>
            <a:r>
              <a:rPr lang="ja-JP" altLang="en-US" dirty="0">
                <a:solidFill>
                  <a:srgbClr val="000000"/>
                </a:solidFill>
              </a:rPr>
              <a:t>のチェックを</a:t>
            </a:r>
            <a:r>
              <a:rPr lang="ja-JP" altLang="en-US" u="sng" dirty="0">
                <a:solidFill>
                  <a:srgbClr val="000000"/>
                </a:solidFill>
              </a:rPr>
              <a:t>外して</a:t>
            </a:r>
            <a:r>
              <a:rPr lang="en-US" altLang="ja-JP" dirty="0">
                <a:solidFill>
                  <a:srgbClr val="000000"/>
                </a:solidFill>
              </a:rPr>
              <a:t>OK</a:t>
            </a:r>
          </a:p>
          <a:p>
            <a:pPr defTabSz="457200"/>
            <a:endParaRPr lang="en-US" altLang="ja-JP" dirty="0">
              <a:solidFill>
                <a:srgbClr val="000000"/>
              </a:solidFill>
            </a:endParaRPr>
          </a:p>
          <a:p>
            <a:pPr defTabSz="457200"/>
            <a:r>
              <a:rPr lang="en-US" altLang="ja-JP" dirty="0">
                <a:solidFill>
                  <a:srgbClr val="000000"/>
                </a:solidFill>
              </a:rPr>
              <a:t>(</a:t>
            </a:r>
            <a:r>
              <a:rPr lang="ja-JP" altLang="en-US" dirty="0">
                <a:solidFill>
                  <a:srgbClr val="000000"/>
                </a:solidFill>
              </a:rPr>
              <a:t>電荷は右下</a:t>
            </a:r>
            <a:r>
              <a:rPr lang="en-US" altLang="ja-JP" dirty="0">
                <a:solidFill>
                  <a:srgbClr val="000000"/>
                </a:solidFill>
              </a:rPr>
              <a:t>Atoms, Charge</a:t>
            </a:r>
            <a:r>
              <a:rPr lang="ja-JP" altLang="en-US" dirty="0">
                <a:solidFill>
                  <a:srgbClr val="000000"/>
                </a:solidFill>
              </a:rPr>
              <a:t>で表示可能</a:t>
            </a:r>
            <a:r>
              <a:rPr lang="en-US" altLang="ja-JP" dirty="0">
                <a:solidFill>
                  <a:srgbClr val="000000"/>
                </a:solidFill>
              </a:rPr>
              <a:t>)</a:t>
            </a:r>
            <a:endParaRPr lang="ja-JP" altLang="en-US" dirty="0">
              <a:solidFill>
                <a:srgbClr val="000000"/>
              </a:solidFill>
            </a:endParaRPr>
          </a:p>
        </p:txBody>
      </p:sp>
      <p:pic>
        <p:nvPicPr>
          <p:cNvPr id="10" name="図 9"/>
          <p:cNvPicPr>
            <a:picLocks noChangeAspect="1"/>
          </p:cNvPicPr>
          <p:nvPr/>
        </p:nvPicPr>
        <p:blipFill>
          <a:blip r:embed="rId2"/>
          <a:stretch>
            <a:fillRect/>
          </a:stretch>
        </p:blipFill>
        <p:spPr>
          <a:xfrm>
            <a:off x="4989063" y="1733727"/>
            <a:ext cx="3267075" cy="1247775"/>
          </a:xfrm>
          <a:prstGeom prst="rect">
            <a:avLst/>
          </a:prstGeom>
        </p:spPr>
      </p:pic>
      <p:sp>
        <p:nvSpPr>
          <p:cNvPr id="11" name="テキスト ボックス 10"/>
          <p:cNvSpPr txBox="1"/>
          <p:nvPr/>
        </p:nvSpPr>
        <p:spPr>
          <a:xfrm>
            <a:off x="411892" y="3278741"/>
            <a:ext cx="3687228" cy="1477328"/>
          </a:xfrm>
          <a:prstGeom prst="rect">
            <a:avLst/>
          </a:prstGeom>
          <a:noFill/>
        </p:spPr>
        <p:txBody>
          <a:bodyPr wrap="none" rtlCol="0">
            <a:spAutoFit/>
          </a:bodyPr>
          <a:lstStyle/>
          <a:p>
            <a:pPr defTabSz="457200"/>
            <a:r>
              <a:rPr lang="en-US" altLang="ja-JP" dirty="0">
                <a:solidFill>
                  <a:srgbClr val="000000"/>
                </a:solidFill>
              </a:rPr>
              <a:t>2. </a:t>
            </a:r>
            <a:r>
              <a:rPr lang="ja-JP" altLang="en-US" dirty="0">
                <a:solidFill>
                  <a:srgbClr val="000000"/>
                </a:solidFill>
              </a:rPr>
              <a:t>水素のみ選択</a:t>
            </a:r>
            <a:endParaRPr lang="en-US" altLang="ja-JP" dirty="0">
              <a:solidFill>
                <a:srgbClr val="000000"/>
              </a:solidFill>
            </a:endParaRPr>
          </a:p>
          <a:p>
            <a:pPr defTabSz="457200"/>
            <a:r>
              <a:rPr lang="en-US" altLang="ja-JP" dirty="0">
                <a:solidFill>
                  <a:srgbClr val="000000"/>
                </a:solidFill>
              </a:rPr>
              <a:t>ctrl + h </a:t>
            </a:r>
            <a:r>
              <a:rPr lang="ja-JP" altLang="en-US" dirty="0">
                <a:solidFill>
                  <a:srgbClr val="000000"/>
                </a:solidFill>
              </a:rPr>
              <a:t>で上部に選択バーが表示</a:t>
            </a:r>
            <a:endParaRPr lang="en-US" altLang="ja-JP" dirty="0">
              <a:solidFill>
                <a:srgbClr val="000000"/>
              </a:solidFill>
            </a:endParaRPr>
          </a:p>
          <a:p>
            <a:pPr defTabSz="457200"/>
            <a:r>
              <a:rPr lang="ja-JP" altLang="en-US" dirty="0">
                <a:solidFill>
                  <a:srgbClr val="000000"/>
                </a:solidFill>
              </a:rPr>
              <a:t>小文字の</a:t>
            </a:r>
            <a:r>
              <a:rPr lang="en-US" altLang="ja-JP" dirty="0">
                <a:solidFill>
                  <a:srgbClr val="000000"/>
                </a:solidFill>
              </a:rPr>
              <a:t>h</a:t>
            </a:r>
            <a:r>
              <a:rPr lang="ja-JP" altLang="en-US" dirty="0">
                <a:solidFill>
                  <a:srgbClr val="000000"/>
                </a:solidFill>
              </a:rPr>
              <a:t>を打ってエンターを押すと</a:t>
            </a:r>
            <a:endParaRPr lang="en-US" altLang="ja-JP" dirty="0">
              <a:solidFill>
                <a:srgbClr val="000000"/>
              </a:solidFill>
            </a:endParaRPr>
          </a:p>
          <a:p>
            <a:pPr defTabSz="457200"/>
            <a:r>
              <a:rPr lang="ja-JP" altLang="en-US" dirty="0">
                <a:solidFill>
                  <a:srgbClr val="000000"/>
                </a:solidFill>
              </a:rPr>
              <a:t>水素のみ選択</a:t>
            </a:r>
            <a:endParaRPr lang="en-US" altLang="ja-JP" dirty="0">
              <a:solidFill>
                <a:srgbClr val="000000"/>
              </a:solidFill>
            </a:endParaRPr>
          </a:p>
          <a:p>
            <a:pPr defTabSz="457200"/>
            <a:endParaRPr lang="ja-JP" altLang="en-US" dirty="0">
              <a:solidFill>
                <a:srgbClr val="000000"/>
              </a:solidFill>
            </a:endParaRPr>
          </a:p>
        </p:txBody>
      </p:sp>
      <p:pic>
        <p:nvPicPr>
          <p:cNvPr id="13" name="図 12"/>
          <p:cNvPicPr>
            <a:picLocks noChangeAspect="1"/>
          </p:cNvPicPr>
          <p:nvPr/>
        </p:nvPicPr>
        <p:blipFill rotWithShape="1">
          <a:blip r:embed="rId3"/>
          <a:srcRect b="24257"/>
          <a:stretch/>
        </p:blipFill>
        <p:spPr>
          <a:xfrm>
            <a:off x="5074788" y="3136413"/>
            <a:ext cx="3304918" cy="1761985"/>
          </a:xfrm>
          <a:prstGeom prst="rect">
            <a:avLst/>
          </a:prstGeom>
        </p:spPr>
      </p:pic>
      <p:sp>
        <p:nvSpPr>
          <p:cNvPr id="14" name="テキスト ボックス 13"/>
          <p:cNvSpPr txBox="1"/>
          <p:nvPr/>
        </p:nvSpPr>
        <p:spPr>
          <a:xfrm>
            <a:off x="411892" y="5162372"/>
            <a:ext cx="4976940" cy="646331"/>
          </a:xfrm>
          <a:prstGeom prst="rect">
            <a:avLst/>
          </a:prstGeom>
          <a:noFill/>
        </p:spPr>
        <p:txBody>
          <a:bodyPr wrap="none" rtlCol="0">
            <a:spAutoFit/>
          </a:bodyPr>
          <a:lstStyle/>
          <a:p>
            <a:pPr defTabSz="457200"/>
            <a:r>
              <a:rPr lang="en-US" altLang="ja-JP" dirty="0">
                <a:solidFill>
                  <a:srgbClr val="000000"/>
                </a:solidFill>
              </a:rPr>
              <a:t>3. </a:t>
            </a:r>
            <a:r>
              <a:rPr lang="ja-JP" altLang="en-US" dirty="0">
                <a:solidFill>
                  <a:srgbClr val="000000"/>
                </a:solidFill>
              </a:rPr>
              <a:t>最適化</a:t>
            </a:r>
            <a:endParaRPr lang="en-US" altLang="ja-JP" dirty="0">
              <a:solidFill>
                <a:srgbClr val="000000"/>
              </a:solidFill>
            </a:endParaRPr>
          </a:p>
          <a:p>
            <a:pPr defTabSz="457200"/>
            <a:r>
              <a:rPr lang="ja-JP" altLang="en-US" dirty="0">
                <a:solidFill>
                  <a:srgbClr val="000000"/>
                </a:solidFill>
              </a:rPr>
              <a:t>選択された状態で </a:t>
            </a:r>
            <a:r>
              <a:rPr lang="en-US" altLang="ja-JP" dirty="0">
                <a:solidFill>
                  <a:srgbClr val="000000"/>
                </a:solidFill>
              </a:rPr>
              <a:t>Compute -&gt; Energy Minimize</a:t>
            </a:r>
            <a:endParaRPr lang="ja-JP" altLang="en-US" dirty="0">
              <a:solidFill>
                <a:srgbClr val="000000"/>
              </a:solidFill>
            </a:endParaRPr>
          </a:p>
        </p:txBody>
      </p:sp>
      <p:pic>
        <p:nvPicPr>
          <p:cNvPr id="15" name="図 14"/>
          <p:cNvPicPr>
            <a:picLocks noChangeAspect="1"/>
          </p:cNvPicPr>
          <p:nvPr/>
        </p:nvPicPr>
        <p:blipFill>
          <a:blip r:embed="rId4"/>
          <a:stretch>
            <a:fillRect/>
          </a:stretch>
        </p:blipFill>
        <p:spPr>
          <a:xfrm>
            <a:off x="677176" y="5831677"/>
            <a:ext cx="2223186" cy="976614"/>
          </a:xfrm>
          <a:prstGeom prst="rect">
            <a:avLst/>
          </a:prstGeom>
        </p:spPr>
      </p:pic>
      <p:sp>
        <p:nvSpPr>
          <p:cNvPr id="16" name="テキスト ボックス 15"/>
          <p:cNvSpPr txBox="1"/>
          <p:nvPr/>
        </p:nvSpPr>
        <p:spPr>
          <a:xfrm>
            <a:off x="3451654" y="6072677"/>
            <a:ext cx="3618748" cy="369332"/>
          </a:xfrm>
          <a:prstGeom prst="rect">
            <a:avLst/>
          </a:prstGeom>
          <a:noFill/>
        </p:spPr>
        <p:txBody>
          <a:bodyPr wrap="none" rtlCol="0">
            <a:spAutoFit/>
          </a:bodyPr>
          <a:lstStyle/>
          <a:p>
            <a:pPr defTabSz="457200"/>
            <a:r>
              <a:rPr lang="en-US" altLang="ja-JP" dirty="0">
                <a:solidFill>
                  <a:srgbClr val="000000"/>
                </a:solidFill>
              </a:rPr>
              <a:t>Selected Atoms</a:t>
            </a:r>
            <a:r>
              <a:rPr lang="ja-JP" altLang="en-US" dirty="0">
                <a:solidFill>
                  <a:srgbClr val="000000"/>
                </a:solidFill>
              </a:rPr>
              <a:t>　にして　</a:t>
            </a:r>
            <a:r>
              <a:rPr lang="en-US" altLang="ja-JP" dirty="0">
                <a:solidFill>
                  <a:srgbClr val="000000"/>
                </a:solidFill>
              </a:rPr>
              <a:t>OK</a:t>
            </a:r>
            <a:r>
              <a:rPr lang="ja-JP" altLang="en-US" dirty="0">
                <a:solidFill>
                  <a:srgbClr val="000000"/>
                </a:solidFill>
              </a:rPr>
              <a:t>を実行</a:t>
            </a:r>
          </a:p>
        </p:txBody>
      </p:sp>
    </p:spTree>
    <p:extLst>
      <p:ext uri="{BB962C8B-B14F-4D97-AF65-F5344CB8AC3E}">
        <p14:creationId xmlns:p14="http://schemas.microsoft.com/office/powerpoint/2010/main" val="2692803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991752" y="281923"/>
            <a:ext cx="3021869" cy="492443"/>
          </a:xfrm>
        </p:spPr>
        <p:txBody>
          <a:bodyPr/>
          <a:lstStyle/>
          <a:p>
            <a:r>
              <a:rPr kumimoji="1" lang="ja-JP" altLang="en-US" dirty="0"/>
              <a:t>③構造最適化</a:t>
            </a:r>
            <a:r>
              <a:rPr kumimoji="1" lang="en-US" altLang="ja-JP" dirty="0"/>
              <a:t>#2</a:t>
            </a:r>
            <a:endParaRPr kumimoji="1" lang="ja-JP" altLang="en-US" dirty="0"/>
          </a:p>
        </p:txBody>
      </p:sp>
      <p:sp>
        <p:nvSpPr>
          <p:cNvPr id="14" name="テキスト ボックス 13"/>
          <p:cNvSpPr txBox="1"/>
          <p:nvPr/>
        </p:nvSpPr>
        <p:spPr>
          <a:xfrm>
            <a:off x="780479" y="970353"/>
            <a:ext cx="6481261" cy="646331"/>
          </a:xfrm>
          <a:prstGeom prst="rect">
            <a:avLst/>
          </a:prstGeom>
          <a:noFill/>
        </p:spPr>
        <p:txBody>
          <a:bodyPr wrap="none" rtlCol="0">
            <a:spAutoFit/>
          </a:bodyPr>
          <a:lstStyle/>
          <a:p>
            <a:pPr defTabSz="457200"/>
            <a:r>
              <a:rPr lang="ja-JP" altLang="en-US" dirty="0">
                <a:solidFill>
                  <a:srgbClr val="000000"/>
                </a:solidFill>
              </a:rPr>
              <a:t>リガンド周りのみ、拘束をかけて</a:t>
            </a:r>
            <a:r>
              <a:rPr lang="en-US" altLang="ja-JP" dirty="0">
                <a:solidFill>
                  <a:srgbClr val="000000"/>
                </a:solidFill>
              </a:rPr>
              <a:t>H</a:t>
            </a:r>
            <a:r>
              <a:rPr lang="ja-JP" altLang="en-US" dirty="0">
                <a:solidFill>
                  <a:srgbClr val="000000"/>
                </a:solidFill>
              </a:rPr>
              <a:t>以外も最適化する場合もある</a:t>
            </a:r>
            <a:endParaRPr lang="en-US" altLang="ja-JP" dirty="0">
              <a:solidFill>
                <a:srgbClr val="000000"/>
              </a:solidFill>
            </a:endParaRPr>
          </a:p>
          <a:p>
            <a:pPr defTabSz="457200"/>
            <a:r>
              <a:rPr lang="en-US" altLang="ja-JP" dirty="0">
                <a:solidFill>
                  <a:srgbClr val="000000"/>
                </a:solidFill>
              </a:rPr>
              <a:t>Compute -&gt; Energy Minimize</a:t>
            </a:r>
            <a:endParaRPr lang="ja-JP" altLang="en-US" dirty="0">
              <a:solidFill>
                <a:srgbClr val="000000"/>
              </a:solidFill>
            </a:endParaRPr>
          </a:p>
        </p:txBody>
      </p:sp>
      <p:grpSp>
        <p:nvGrpSpPr>
          <p:cNvPr id="2" name="グループ化 1">
            <a:extLst>
              <a:ext uri="{FF2B5EF4-FFF2-40B4-BE49-F238E27FC236}">
                <a16:creationId xmlns:a16="http://schemas.microsoft.com/office/drawing/2014/main" id="{CAE833E0-6709-4DCE-AB00-8450A05BA9F9}"/>
              </a:ext>
            </a:extLst>
          </p:cNvPr>
          <p:cNvGrpSpPr/>
          <p:nvPr/>
        </p:nvGrpSpPr>
        <p:grpSpPr>
          <a:xfrm>
            <a:off x="1661020" y="3023386"/>
            <a:ext cx="5161243" cy="3321635"/>
            <a:chOff x="1317425" y="3025860"/>
            <a:chExt cx="5781675" cy="3720928"/>
          </a:xfrm>
        </p:grpSpPr>
        <p:pic>
          <p:nvPicPr>
            <p:cNvPr id="3" name="図 2"/>
            <p:cNvPicPr>
              <a:picLocks noChangeAspect="1"/>
            </p:cNvPicPr>
            <p:nvPr/>
          </p:nvPicPr>
          <p:blipFill rotWithShape="1">
            <a:blip r:embed="rId2"/>
            <a:srcRect b="25732"/>
            <a:stretch/>
          </p:blipFill>
          <p:spPr>
            <a:xfrm>
              <a:off x="1317425" y="3025860"/>
              <a:ext cx="5781675" cy="3720928"/>
            </a:xfrm>
            <a:prstGeom prst="rect">
              <a:avLst/>
            </a:prstGeom>
          </p:spPr>
        </p:pic>
        <p:sp>
          <p:nvSpPr>
            <p:cNvPr id="4" name="角丸四角形 3"/>
            <p:cNvSpPr/>
            <p:nvPr/>
          </p:nvSpPr>
          <p:spPr bwMode="auto">
            <a:xfrm>
              <a:off x="2537255" y="3179805"/>
              <a:ext cx="2034745" cy="535459"/>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lang="ja-JP" altLang="en-US" sz="2000">
                <a:solidFill>
                  <a:srgbClr val="000000"/>
                </a:solidFill>
                <a:latin typeface="Times New Roman" pitchFamily="18" charset="0"/>
              </a:endParaRPr>
            </a:p>
          </p:txBody>
        </p:sp>
        <p:sp>
          <p:nvSpPr>
            <p:cNvPr id="17" name="角丸四角形 16"/>
            <p:cNvSpPr/>
            <p:nvPr/>
          </p:nvSpPr>
          <p:spPr bwMode="auto">
            <a:xfrm>
              <a:off x="2711666" y="4526691"/>
              <a:ext cx="3582043" cy="535459"/>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lang="ja-JP" altLang="en-US" sz="2000">
                <a:solidFill>
                  <a:srgbClr val="000000"/>
                </a:solidFill>
                <a:latin typeface="Times New Roman" pitchFamily="18" charset="0"/>
              </a:endParaRPr>
            </a:p>
          </p:txBody>
        </p:sp>
      </p:grpSp>
      <p:sp>
        <p:nvSpPr>
          <p:cNvPr id="6" name="テキスト ボックス 5"/>
          <p:cNvSpPr txBox="1"/>
          <p:nvPr/>
        </p:nvSpPr>
        <p:spPr>
          <a:xfrm>
            <a:off x="1070919" y="1674516"/>
            <a:ext cx="7160293" cy="1200329"/>
          </a:xfrm>
          <a:prstGeom prst="rect">
            <a:avLst/>
          </a:prstGeom>
          <a:noFill/>
        </p:spPr>
        <p:txBody>
          <a:bodyPr wrap="none" rtlCol="0">
            <a:spAutoFit/>
          </a:bodyPr>
          <a:lstStyle/>
          <a:p>
            <a:pPr defTabSz="457200"/>
            <a:r>
              <a:rPr lang="en-US" altLang="ja-JP" dirty="0">
                <a:solidFill>
                  <a:srgbClr val="000000"/>
                </a:solidFill>
              </a:rPr>
              <a:t>Input</a:t>
            </a:r>
            <a:r>
              <a:rPr lang="ja-JP" altLang="en-US" dirty="0">
                <a:solidFill>
                  <a:srgbClr val="000000"/>
                </a:solidFill>
              </a:rPr>
              <a:t> </a:t>
            </a:r>
            <a:r>
              <a:rPr lang="en-US" altLang="ja-JP" dirty="0">
                <a:solidFill>
                  <a:srgbClr val="000000"/>
                </a:solidFill>
              </a:rPr>
              <a:t>Data:</a:t>
            </a:r>
            <a:r>
              <a:rPr lang="ja-JP" altLang="en-US" dirty="0">
                <a:solidFill>
                  <a:srgbClr val="000000"/>
                </a:solidFill>
              </a:rPr>
              <a:t>　</a:t>
            </a:r>
            <a:r>
              <a:rPr lang="en-US" altLang="ja-JP" dirty="0">
                <a:solidFill>
                  <a:srgbClr val="000000"/>
                </a:solidFill>
              </a:rPr>
              <a:t>Ligand</a:t>
            </a:r>
            <a:r>
              <a:rPr lang="ja-JP" altLang="en-US" dirty="0">
                <a:solidFill>
                  <a:srgbClr val="000000"/>
                </a:solidFill>
              </a:rPr>
              <a:t> </a:t>
            </a:r>
            <a:r>
              <a:rPr lang="en-US" altLang="ja-JP" dirty="0">
                <a:solidFill>
                  <a:srgbClr val="000000"/>
                </a:solidFill>
              </a:rPr>
              <a:t>Atoms</a:t>
            </a:r>
            <a:r>
              <a:rPr lang="ja-JP" altLang="en-US" dirty="0">
                <a:solidFill>
                  <a:srgbClr val="000000"/>
                </a:solidFill>
              </a:rPr>
              <a:t>　に指定</a:t>
            </a:r>
            <a:endParaRPr lang="en-US" altLang="ja-JP" dirty="0">
              <a:solidFill>
                <a:srgbClr val="000000"/>
              </a:solidFill>
            </a:endParaRPr>
          </a:p>
          <a:p>
            <a:pPr defTabSz="457200"/>
            <a:r>
              <a:rPr lang="en-US" altLang="ja-JP" dirty="0">
                <a:solidFill>
                  <a:srgbClr val="000000"/>
                </a:solidFill>
              </a:rPr>
              <a:t>Restraints: Atoms, Interface</a:t>
            </a:r>
            <a:r>
              <a:rPr lang="ja-JP" altLang="en-US" dirty="0">
                <a:solidFill>
                  <a:srgbClr val="000000"/>
                </a:solidFill>
              </a:rPr>
              <a:t>にチェックをいれる</a:t>
            </a:r>
            <a:endParaRPr lang="en-US" altLang="ja-JP" dirty="0">
              <a:solidFill>
                <a:srgbClr val="000000"/>
              </a:solidFill>
            </a:endParaRPr>
          </a:p>
          <a:p>
            <a:pPr defTabSz="457200"/>
            <a:r>
              <a:rPr lang="en-US" altLang="ja-JP" dirty="0">
                <a:solidFill>
                  <a:srgbClr val="000000"/>
                </a:solidFill>
              </a:rPr>
              <a:t>Deviation, Distance</a:t>
            </a:r>
            <a:r>
              <a:rPr lang="ja-JP" altLang="en-US" dirty="0">
                <a:solidFill>
                  <a:srgbClr val="000000"/>
                </a:solidFill>
              </a:rPr>
              <a:t>の値を指定</a:t>
            </a:r>
            <a:endParaRPr lang="en-US" altLang="ja-JP" dirty="0">
              <a:solidFill>
                <a:srgbClr val="000000"/>
              </a:solidFill>
            </a:endParaRPr>
          </a:p>
          <a:p>
            <a:pPr defTabSz="457200"/>
            <a:r>
              <a:rPr lang="ja-JP" altLang="en-US" dirty="0">
                <a:solidFill>
                  <a:srgbClr val="000000"/>
                </a:solidFill>
              </a:rPr>
              <a:t>以下は、リガンドと、その周り</a:t>
            </a:r>
            <a:r>
              <a:rPr lang="en-US" altLang="ja-JP" dirty="0">
                <a:solidFill>
                  <a:srgbClr val="000000"/>
                </a:solidFill>
              </a:rPr>
              <a:t>4.5Å</a:t>
            </a:r>
            <a:r>
              <a:rPr lang="ja-JP" altLang="en-US" dirty="0">
                <a:solidFill>
                  <a:srgbClr val="000000"/>
                </a:solidFill>
              </a:rPr>
              <a:t>に、</a:t>
            </a:r>
            <a:r>
              <a:rPr lang="en-US" altLang="ja-JP" dirty="0">
                <a:solidFill>
                  <a:srgbClr val="000000"/>
                </a:solidFill>
              </a:rPr>
              <a:t>1.0</a:t>
            </a:r>
            <a:r>
              <a:rPr lang="ja-JP" altLang="en-US" dirty="0">
                <a:solidFill>
                  <a:srgbClr val="000000"/>
                </a:solidFill>
              </a:rPr>
              <a:t>の移動は許して最適化、の意味</a:t>
            </a:r>
            <a:endParaRPr lang="en-US" altLang="ja-JP" dirty="0">
              <a:solidFill>
                <a:srgbClr val="000000"/>
              </a:solidFill>
            </a:endParaRPr>
          </a:p>
        </p:txBody>
      </p:sp>
      <p:sp>
        <p:nvSpPr>
          <p:cNvPr id="7" name="テキスト ボックス 6">
            <a:extLst>
              <a:ext uri="{FF2B5EF4-FFF2-40B4-BE49-F238E27FC236}">
                <a16:creationId xmlns:a16="http://schemas.microsoft.com/office/drawing/2014/main" id="{A5CEE0A4-A1CB-49B5-8094-A812E0BF80FE}"/>
              </a:ext>
            </a:extLst>
          </p:cNvPr>
          <p:cNvSpPr txBox="1"/>
          <p:nvPr/>
        </p:nvSpPr>
        <p:spPr>
          <a:xfrm>
            <a:off x="921543" y="6493562"/>
            <a:ext cx="6340197" cy="369332"/>
          </a:xfrm>
          <a:prstGeom prst="rect">
            <a:avLst/>
          </a:prstGeom>
          <a:noFill/>
        </p:spPr>
        <p:txBody>
          <a:bodyPr wrap="none" rtlCol="0">
            <a:spAutoFit/>
          </a:bodyPr>
          <a:lstStyle/>
          <a:p>
            <a:r>
              <a:rPr kumimoji="1" lang="en-US" altLang="ja-JP" dirty="0">
                <a:solidFill>
                  <a:srgbClr val="00B050"/>
                </a:solidFill>
              </a:rPr>
              <a:t>※</a:t>
            </a:r>
            <a:r>
              <a:rPr kumimoji="1" lang="ja-JP" altLang="en-US" dirty="0">
                <a:solidFill>
                  <a:srgbClr val="00B050"/>
                </a:solidFill>
              </a:rPr>
              <a:t>タンパク全体にかける場合もあり、あくまで骨格最適化の一例</a:t>
            </a:r>
          </a:p>
        </p:txBody>
      </p:sp>
    </p:spTree>
    <p:extLst>
      <p:ext uri="{BB962C8B-B14F-4D97-AF65-F5344CB8AC3E}">
        <p14:creationId xmlns:p14="http://schemas.microsoft.com/office/powerpoint/2010/main" val="245163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557048-9B73-4B5C-BF9E-31DF2048E6C2}"/>
              </a:ext>
            </a:extLst>
          </p:cNvPr>
          <p:cNvSpPr>
            <a:spLocks noGrp="1"/>
          </p:cNvSpPr>
          <p:nvPr>
            <p:ph type="title"/>
          </p:nvPr>
        </p:nvSpPr>
        <p:spPr>
          <a:xfrm>
            <a:off x="3203019" y="304165"/>
            <a:ext cx="2737961" cy="492443"/>
          </a:xfrm>
        </p:spPr>
        <p:txBody>
          <a:bodyPr/>
          <a:lstStyle/>
          <a:p>
            <a:r>
              <a:rPr kumimoji="1" lang="en-US" altLang="ja-JP" dirty="0"/>
              <a:t>MD</a:t>
            </a:r>
            <a:r>
              <a:rPr kumimoji="1" lang="ja-JP" altLang="en-US" dirty="0"/>
              <a:t>計算の流れ</a:t>
            </a:r>
          </a:p>
        </p:txBody>
      </p:sp>
      <p:sp>
        <p:nvSpPr>
          <p:cNvPr id="9" name="テキスト ボックス 8">
            <a:extLst>
              <a:ext uri="{FF2B5EF4-FFF2-40B4-BE49-F238E27FC236}">
                <a16:creationId xmlns:a16="http://schemas.microsoft.com/office/drawing/2014/main" id="{9B075C5F-DC66-46C6-B3A6-1A6DCFA887E4}"/>
              </a:ext>
            </a:extLst>
          </p:cNvPr>
          <p:cNvSpPr txBox="1"/>
          <p:nvPr/>
        </p:nvSpPr>
        <p:spPr>
          <a:xfrm>
            <a:off x="69772" y="1043940"/>
            <a:ext cx="6162264" cy="5632311"/>
          </a:xfrm>
          <a:prstGeom prst="rect">
            <a:avLst/>
          </a:prstGeom>
          <a:noFill/>
        </p:spPr>
        <p:txBody>
          <a:bodyPr wrap="none" rtlCol="0">
            <a:spAutoFit/>
          </a:bodyPr>
          <a:lstStyle/>
          <a:p>
            <a:r>
              <a:rPr lang="en-US" altLang="ja-JP" dirty="0">
                <a:solidFill>
                  <a:srgbClr val="0070C0"/>
                </a:solidFill>
                <a:latin typeface="Arial" panose="020B0604020202020204" pitchFamily="34" charset="0"/>
              </a:rPr>
              <a:t>0. </a:t>
            </a:r>
            <a:r>
              <a:rPr lang="ja-JP" altLang="en-US" dirty="0">
                <a:solidFill>
                  <a:srgbClr val="0070C0"/>
                </a:solidFill>
                <a:latin typeface="Arial" panose="020B0604020202020204" pitchFamily="34" charset="0"/>
              </a:rPr>
              <a:t>構造作成、パラメータ取得</a:t>
            </a:r>
            <a:endParaRPr lang="en-US" altLang="ja-JP" dirty="0">
              <a:solidFill>
                <a:srgbClr val="0070C0"/>
              </a:solidFill>
              <a:latin typeface="Arial" panose="020B0604020202020204" pitchFamily="34" charset="0"/>
            </a:endParaRPr>
          </a:p>
          <a:p>
            <a:r>
              <a:rPr lang="en-US" altLang="ja-JP" dirty="0">
                <a:latin typeface="Arial" panose="020B0604020202020204" pitchFamily="34" charset="0"/>
              </a:rPr>
              <a:t>MOE</a:t>
            </a:r>
            <a:r>
              <a:rPr lang="ja-JP" altLang="en-US" dirty="0">
                <a:latin typeface="Arial" panose="020B0604020202020204" pitchFamily="34" charset="0"/>
              </a:rPr>
              <a:t>で作成</a:t>
            </a:r>
            <a:endParaRPr lang="en-US" altLang="ja-JP" dirty="0">
              <a:latin typeface="Arial" panose="020B0604020202020204" pitchFamily="34" charset="0"/>
            </a:endParaRPr>
          </a:p>
          <a:p>
            <a:endParaRPr lang="en-US" altLang="ja-JP" dirty="0">
              <a:latin typeface="Arial" panose="020B0604020202020204" pitchFamily="34" charset="0"/>
            </a:endParaRPr>
          </a:p>
          <a:p>
            <a:r>
              <a:rPr lang="en-US" altLang="ja-JP" dirty="0">
                <a:solidFill>
                  <a:srgbClr val="0070C0"/>
                </a:solidFill>
                <a:latin typeface="Arial" panose="020B0604020202020204" pitchFamily="34" charset="0"/>
              </a:rPr>
              <a:t>1</a:t>
            </a:r>
            <a:r>
              <a:rPr lang="ja-JP" altLang="ja-JP" dirty="0">
                <a:solidFill>
                  <a:srgbClr val="0070C0"/>
                </a:solidFill>
                <a:latin typeface="Arial" panose="020B0604020202020204" pitchFamily="34" charset="0"/>
              </a:rPr>
              <a:t>.</a:t>
            </a:r>
            <a:r>
              <a:rPr lang="en-US" altLang="ja-JP" dirty="0">
                <a:solidFill>
                  <a:srgbClr val="0070C0"/>
                </a:solidFill>
                <a:latin typeface="Arial" panose="020B0604020202020204" pitchFamily="34" charset="0"/>
              </a:rPr>
              <a:t> </a:t>
            </a:r>
            <a:r>
              <a:rPr lang="ja-JP" altLang="ja-JP" dirty="0">
                <a:solidFill>
                  <a:srgbClr val="0070C0"/>
                </a:solidFill>
                <a:latin typeface="Arial" panose="020B0604020202020204" pitchFamily="34" charset="0"/>
              </a:rPr>
              <a:t>構造最適化</a:t>
            </a:r>
            <a:r>
              <a:rPr lang="en-US" altLang="ja-JP" dirty="0">
                <a:solidFill>
                  <a:srgbClr val="0070C0"/>
                </a:solidFill>
                <a:latin typeface="Arial" panose="020B0604020202020204" pitchFamily="34" charset="0"/>
              </a:rPr>
              <a:t>(Minimization)</a:t>
            </a:r>
            <a:br>
              <a:rPr lang="ja-JP" altLang="ja-JP" dirty="0">
                <a:latin typeface="Arial" panose="020B0604020202020204" pitchFamily="34" charset="0"/>
              </a:rPr>
            </a:br>
            <a:r>
              <a:rPr lang="ja-JP" altLang="en-US" dirty="0">
                <a:latin typeface="Arial" panose="020B0604020202020204" pitchFamily="34" charset="0"/>
              </a:rPr>
              <a:t>ステップ</a:t>
            </a:r>
            <a:r>
              <a:rPr lang="en-US" altLang="ja-JP" dirty="0">
                <a:latin typeface="Arial" panose="020B0604020202020204" pitchFamily="34" charset="0"/>
              </a:rPr>
              <a:t>1: </a:t>
            </a:r>
            <a:r>
              <a:rPr lang="ja-JP" altLang="ja-JP" dirty="0">
                <a:latin typeface="Arial" panose="020B0604020202020204" pitchFamily="34" charset="0"/>
              </a:rPr>
              <a:t>重原子固定、水素のみ最適化</a:t>
            </a:r>
            <a:br>
              <a:rPr lang="ja-JP" altLang="ja-JP" dirty="0">
                <a:latin typeface="Arial" panose="020B0604020202020204" pitchFamily="34" charset="0"/>
              </a:rPr>
            </a:br>
            <a:r>
              <a:rPr lang="ja-JP" altLang="en-US" dirty="0">
                <a:latin typeface="Arial" panose="020B0604020202020204" pitchFamily="34" charset="0"/>
              </a:rPr>
              <a:t>ステップ</a:t>
            </a:r>
            <a:r>
              <a:rPr lang="en-US" altLang="ja-JP" dirty="0">
                <a:latin typeface="Arial" panose="020B0604020202020204" pitchFamily="34" charset="0"/>
              </a:rPr>
              <a:t>2:</a:t>
            </a:r>
            <a:r>
              <a:rPr lang="ja-JP" altLang="ja-JP" dirty="0">
                <a:latin typeface="Arial" panose="020B0604020202020204" pitchFamily="34" charset="0"/>
              </a:rPr>
              <a:t> </a:t>
            </a:r>
            <a:r>
              <a:rPr lang="ja-JP" altLang="en-US" dirty="0">
                <a:latin typeface="Arial" panose="020B0604020202020204" pitchFamily="34" charset="0"/>
              </a:rPr>
              <a:t>主鎖</a:t>
            </a:r>
            <a:r>
              <a:rPr lang="en-US" altLang="ja-JP" dirty="0">
                <a:latin typeface="Arial" panose="020B0604020202020204" pitchFamily="34" charset="0"/>
              </a:rPr>
              <a:t>(</a:t>
            </a:r>
            <a:r>
              <a:rPr lang="ja-JP" altLang="ja-JP" dirty="0">
                <a:latin typeface="Arial" panose="020B0604020202020204" pitchFamily="34" charset="0"/>
              </a:rPr>
              <a:t>N,CA,C</a:t>
            </a:r>
            <a:r>
              <a:rPr lang="en-US" altLang="ja-JP" dirty="0">
                <a:latin typeface="Arial" panose="020B0604020202020204" pitchFamily="34" charset="0"/>
              </a:rPr>
              <a:t>)</a:t>
            </a:r>
            <a:r>
              <a:rPr lang="ja-JP" altLang="ja-JP" dirty="0">
                <a:latin typeface="Arial" panose="020B0604020202020204" pitchFamily="34" charset="0"/>
              </a:rPr>
              <a:t>固定、それ以外の原子を最適化</a:t>
            </a:r>
            <a:br>
              <a:rPr lang="ja-JP" altLang="ja-JP" dirty="0">
                <a:latin typeface="Arial" panose="020B0604020202020204" pitchFamily="34" charset="0"/>
              </a:rPr>
            </a:br>
            <a:r>
              <a:rPr lang="ja-JP" altLang="en-US" dirty="0">
                <a:latin typeface="Arial" panose="020B0604020202020204" pitchFamily="34" charset="0"/>
              </a:rPr>
              <a:t>ステップ</a:t>
            </a:r>
            <a:r>
              <a:rPr lang="en-US" altLang="ja-JP" dirty="0">
                <a:latin typeface="Arial" panose="020B0604020202020204" pitchFamily="34" charset="0"/>
              </a:rPr>
              <a:t>3: </a:t>
            </a:r>
            <a:r>
              <a:rPr lang="ja-JP" altLang="ja-JP" dirty="0">
                <a:latin typeface="Arial" panose="020B0604020202020204" pitchFamily="34" charset="0"/>
              </a:rPr>
              <a:t>全原子を最適化</a:t>
            </a:r>
            <a:br>
              <a:rPr lang="ja-JP" altLang="ja-JP" dirty="0">
                <a:latin typeface="Arial" panose="020B0604020202020204" pitchFamily="34" charset="0"/>
              </a:rPr>
            </a:br>
            <a:br>
              <a:rPr lang="ja-JP" altLang="ja-JP" dirty="0">
                <a:latin typeface="Arial" panose="020B0604020202020204" pitchFamily="34" charset="0"/>
              </a:rPr>
            </a:br>
            <a:r>
              <a:rPr lang="ja-JP" altLang="ja-JP" dirty="0">
                <a:solidFill>
                  <a:srgbClr val="0070C0"/>
                </a:solidFill>
                <a:latin typeface="Arial" panose="020B0604020202020204" pitchFamily="34" charset="0"/>
              </a:rPr>
              <a:t>2.</a:t>
            </a:r>
            <a:r>
              <a:rPr lang="en-US" altLang="ja-JP" dirty="0">
                <a:solidFill>
                  <a:srgbClr val="0070C0"/>
                </a:solidFill>
                <a:latin typeface="Arial" panose="020B0604020202020204" pitchFamily="34" charset="0"/>
              </a:rPr>
              <a:t> </a:t>
            </a:r>
            <a:r>
              <a:rPr lang="ja-JP" altLang="ja-JP" dirty="0">
                <a:solidFill>
                  <a:srgbClr val="0070C0"/>
                </a:solidFill>
                <a:latin typeface="Arial" panose="020B0604020202020204" pitchFamily="34" charset="0"/>
              </a:rPr>
              <a:t>昇温過程（NVT ensemble</a:t>
            </a:r>
            <a:r>
              <a:rPr lang="ja-JP" altLang="en-US" dirty="0">
                <a:solidFill>
                  <a:srgbClr val="0070C0"/>
                </a:solidFill>
                <a:latin typeface="Arial" panose="020B0604020202020204" pitchFamily="34" charset="0"/>
              </a:rPr>
              <a:t>（体積一定</a:t>
            </a:r>
            <a:r>
              <a:rPr lang="en-US" altLang="ja-JP" dirty="0">
                <a:solidFill>
                  <a:srgbClr val="0070C0"/>
                </a:solidFill>
                <a:latin typeface="Arial" panose="020B0604020202020204" pitchFamily="34" charset="0"/>
              </a:rPr>
              <a:t>), Heat</a:t>
            </a:r>
            <a:r>
              <a:rPr lang="ja-JP" altLang="ja-JP" dirty="0">
                <a:solidFill>
                  <a:srgbClr val="0070C0"/>
                </a:solidFill>
                <a:latin typeface="Arial" panose="020B0604020202020204" pitchFamily="34" charset="0"/>
              </a:rPr>
              <a:t>）</a:t>
            </a:r>
            <a:br>
              <a:rPr lang="ja-JP" altLang="ja-JP" dirty="0">
                <a:latin typeface="Arial" panose="020B0604020202020204" pitchFamily="34" charset="0"/>
              </a:rPr>
            </a:br>
            <a:r>
              <a:rPr lang="ja-JP" altLang="en-US" dirty="0">
                <a:latin typeface="Arial" panose="020B0604020202020204" pitchFamily="34" charset="0"/>
              </a:rPr>
              <a:t>主鎖</a:t>
            </a:r>
            <a:r>
              <a:rPr lang="ja-JP" altLang="ja-JP" dirty="0">
                <a:latin typeface="Arial" panose="020B0604020202020204" pitchFamily="34" charset="0"/>
              </a:rPr>
              <a:t>に拘束をかけて（</a:t>
            </a:r>
            <a:r>
              <a:rPr lang="ja-JP" altLang="en-US" dirty="0">
                <a:latin typeface="Arial" panose="020B0604020202020204" pitchFamily="34" charset="0"/>
              </a:rPr>
              <a:t>重み</a:t>
            </a:r>
            <a:r>
              <a:rPr lang="ja-JP" altLang="ja-JP" dirty="0">
                <a:latin typeface="Arial" panose="020B0604020202020204" pitchFamily="34" charset="0"/>
              </a:rPr>
              <a:t>=3.0）で50ps</a:t>
            </a:r>
            <a:r>
              <a:rPr lang="ja-JP" altLang="en-US" dirty="0">
                <a:latin typeface="Arial" panose="020B0604020202020204" pitchFamily="34" charset="0"/>
              </a:rPr>
              <a:t>の</a:t>
            </a:r>
            <a:r>
              <a:rPr lang="ja-JP" altLang="ja-JP" dirty="0">
                <a:latin typeface="Arial" panose="020B0604020202020204" pitchFamily="34" charset="0"/>
              </a:rPr>
              <a:t>昇温MD実行</a:t>
            </a:r>
            <a:endParaRPr lang="en-US" altLang="ja-JP" dirty="0">
              <a:latin typeface="Arial" panose="020B0604020202020204" pitchFamily="34" charset="0"/>
            </a:endParaRPr>
          </a:p>
          <a:p>
            <a:r>
              <a:rPr lang="ja-JP" altLang="ja-JP" dirty="0">
                <a:latin typeface="Arial" panose="020B0604020202020204" pitchFamily="34" charset="0"/>
              </a:rPr>
              <a:t>T=</a:t>
            </a:r>
            <a:r>
              <a:rPr lang="en-US" altLang="ja-JP" dirty="0">
                <a:latin typeface="Arial" panose="020B0604020202020204" pitchFamily="34" charset="0"/>
              </a:rPr>
              <a:t> </a:t>
            </a:r>
            <a:r>
              <a:rPr lang="ja-JP" altLang="ja-JP" dirty="0">
                <a:latin typeface="Arial" panose="020B0604020202020204" pitchFamily="34" charset="0"/>
              </a:rPr>
              <a:t>0K -&gt; 310K</a:t>
            </a:r>
            <a:r>
              <a:rPr lang="ja-JP" altLang="en-US" dirty="0">
                <a:latin typeface="Arial" panose="020B0604020202020204" pitchFamily="34" charset="0"/>
              </a:rPr>
              <a:t>に温度を上げていく過程</a:t>
            </a:r>
            <a:br>
              <a:rPr lang="ja-JP" altLang="ja-JP" dirty="0">
                <a:latin typeface="Arial" panose="020B0604020202020204" pitchFamily="34" charset="0"/>
              </a:rPr>
            </a:br>
            <a:br>
              <a:rPr lang="ja-JP" altLang="ja-JP" dirty="0">
                <a:latin typeface="Arial" panose="020B0604020202020204" pitchFamily="34" charset="0"/>
              </a:rPr>
            </a:br>
            <a:r>
              <a:rPr lang="ja-JP" altLang="ja-JP" dirty="0">
                <a:solidFill>
                  <a:srgbClr val="0070C0"/>
                </a:solidFill>
                <a:latin typeface="Arial" panose="020B0604020202020204" pitchFamily="34" charset="0"/>
              </a:rPr>
              <a:t>3.</a:t>
            </a:r>
            <a:r>
              <a:rPr lang="en-US" altLang="ja-JP" dirty="0">
                <a:solidFill>
                  <a:srgbClr val="0070C0"/>
                </a:solidFill>
                <a:latin typeface="Arial" panose="020B0604020202020204" pitchFamily="34" charset="0"/>
              </a:rPr>
              <a:t> </a:t>
            </a:r>
            <a:r>
              <a:rPr lang="ja-JP" altLang="ja-JP" dirty="0">
                <a:solidFill>
                  <a:srgbClr val="0070C0"/>
                </a:solidFill>
                <a:latin typeface="Arial" panose="020B0604020202020204" pitchFamily="34" charset="0"/>
              </a:rPr>
              <a:t>密度緩和MD （NPT ensemble </a:t>
            </a:r>
            <a:r>
              <a:rPr lang="en-US" altLang="ja-JP" dirty="0">
                <a:solidFill>
                  <a:srgbClr val="0070C0"/>
                </a:solidFill>
                <a:latin typeface="Arial" panose="020B0604020202020204" pitchFamily="34" charset="0"/>
              </a:rPr>
              <a:t>(</a:t>
            </a:r>
            <a:r>
              <a:rPr lang="ja-JP" altLang="en-US" dirty="0">
                <a:solidFill>
                  <a:srgbClr val="0070C0"/>
                </a:solidFill>
                <a:latin typeface="Arial" panose="020B0604020202020204" pitchFamily="34" charset="0"/>
              </a:rPr>
              <a:t>圧力一定</a:t>
            </a:r>
            <a:r>
              <a:rPr lang="en-US" altLang="ja-JP" dirty="0">
                <a:solidFill>
                  <a:srgbClr val="0070C0"/>
                </a:solidFill>
                <a:latin typeface="Arial" panose="020B0604020202020204" pitchFamily="34" charset="0"/>
              </a:rPr>
              <a:t>), Density</a:t>
            </a:r>
            <a:r>
              <a:rPr lang="ja-JP" altLang="ja-JP" dirty="0">
                <a:solidFill>
                  <a:srgbClr val="0070C0"/>
                </a:solidFill>
                <a:latin typeface="Arial" panose="020B0604020202020204" pitchFamily="34" charset="0"/>
              </a:rPr>
              <a:t>）</a:t>
            </a:r>
            <a:br>
              <a:rPr lang="ja-JP" altLang="ja-JP" dirty="0">
                <a:latin typeface="Arial" panose="020B0604020202020204" pitchFamily="34" charset="0"/>
              </a:rPr>
            </a:br>
            <a:r>
              <a:rPr lang="ja-JP" altLang="en-US" dirty="0">
                <a:latin typeface="Arial" panose="020B0604020202020204" pitchFamily="34" charset="0"/>
              </a:rPr>
              <a:t>主鎖</a:t>
            </a:r>
            <a:r>
              <a:rPr lang="ja-JP" altLang="ja-JP" dirty="0">
                <a:latin typeface="Arial" panose="020B0604020202020204" pitchFamily="34" charset="0"/>
              </a:rPr>
              <a:t>に拘束をかけて（</a:t>
            </a:r>
            <a:r>
              <a:rPr lang="ja-JP" altLang="en-US" dirty="0">
                <a:latin typeface="Arial" panose="020B0604020202020204" pitchFamily="34" charset="0"/>
              </a:rPr>
              <a:t>重み</a:t>
            </a:r>
            <a:r>
              <a:rPr lang="ja-JP" altLang="ja-JP" dirty="0">
                <a:latin typeface="Arial" panose="020B0604020202020204" pitchFamily="34" charset="0"/>
              </a:rPr>
              <a:t>=3.0）で5</a:t>
            </a:r>
            <a:r>
              <a:rPr lang="en-US" altLang="ja-JP" dirty="0">
                <a:latin typeface="Arial" panose="020B0604020202020204" pitchFamily="34" charset="0"/>
              </a:rPr>
              <a:t>0</a:t>
            </a:r>
            <a:r>
              <a:rPr lang="ja-JP" altLang="ja-JP" dirty="0">
                <a:latin typeface="Arial" panose="020B0604020202020204" pitchFamily="34" charset="0"/>
              </a:rPr>
              <a:t>psのMD実行（T=310K）</a:t>
            </a:r>
            <a:br>
              <a:rPr lang="ja-JP" altLang="ja-JP" dirty="0">
                <a:latin typeface="Arial" panose="020B0604020202020204" pitchFamily="34" charset="0"/>
              </a:rPr>
            </a:br>
            <a:br>
              <a:rPr lang="ja-JP" altLang="ja-JP" dirty="0">
                <a:latin typeface="Arial" panose="020B0604020202020204" pitchFamily="34" charset="0"/>
              </a:rPr>
            </a:br>
            <a:r>
              <a:rPr lang="ja-JP" altLang="ja-JP" dirty="0">
                <a:solidFill>
                  <a:srgbClr val="0070C0"/>
                </a:solidFill>
                <a:latin typeface="Arial" panose="020B0604020202020204" pitchFamily="34" charset="0"/>
              </a:rPr>
              <a:t>4.</a:t>
            </a:r>
            <a:r>
              <a:rPr lang="en-US" altLang="ja-JP" dirty="0">
                <a:solidFill>
                  <a:srgbClr val="0070C0"/>
                </a:solidFill>
                <a:latin typeface="Arial" panose="020B0604020202020204" pitchFamily="34" charset="0"/>
              </a:rPr>
              <a:t> </a:t>
            </a:r>
            <a:r>
              <a:rPr lang="ja-JP" altLang="ja-JP" dirty="0">
                <a:solidFill>
                  <a:srgbClr val="0070C0"/>
                </a:solidFill>
                <a:latin typeface="Arial" panose="020B0604020202020204" pitchFamily="34" charset="0"/>
              </a:rPr>
              <a:t>平衡過程MD （NPT ensemble </a:t>
            </a:r>
            <a:r>
              <a:rPr lang="en-US" altLang="ja-JP" dirty="0">
                <a:solidFill>
                  <a:srgbClr val="0070C0"/>
                </a:solidFill>
                <a:latin typeface="Arial" panose="020B0604020202020204" pitchFamily="34" charset="0"/>
              </a:rPr>
              <a:t>(</a:t>
            </a:r>
            <a:r>
              <a:rPr lang="ja-JP" altLang="en-US" dirty="0">
                <a:solidFill>
                  <a:srgbClr val="0070C0"/>
                </a:solidFill>
                <a:latin typeface="Arial" panose="020B0604020202020204" pitchFamily="34" charset="0"/>
              </a:rPr>
              <a:t>圧力一定</a:t>
            </a:r>
            <a:r>
              <a:rPr lang="en-US" altLang="ja-JP" dirty="0">
                <a:solidFill>
                  <a:srgbClr val="0070C0"/>
                </a:solidFill>
                <a:latin typeface="Arial" panose="020B0604020202020204" pitchFamily="34" charset="0"/>
              </a:rPr>
              <a:t>), </a:t>
            </a:r>
            <a:r>
              <a:rPr lang="en-US" altLang="ja-JP" dirty="0" err="1">
                <a:solidFill>
                  <a:srgbClr val="0070C0"/>
                </a:solidFill>
                <a:latin typeface="Arial" panose="020B0604020202020204" pitchFamily="34" charset="0"/>
              </a:rPr>
              <a:t>Equil</a:t>
            </a:r>
            <a:r>
              <a:rPr lang="ja-JP" altLang="ja-JP" dirty="0">
                <a:solidFill>
                  <a:srgbClr val="0070C0"/>
                </a:solidFill>
                <a:latin typeface="Arial" panose="020B0604020202020204" pitchFamily="34" charset="0"/>
              </a:rPr>
              <a:t>）</a:t>
            </a:r>
            <a:br>
              <a:rPr lang="ja-JP" altLang="ja-JP" dirty="0">
                <a:latin typeface="Arial" panose="020B0604020202020204" pitchFamily="34" charset="0"/>
              </a:rPr>
            </a:br>
            <a:r>
              <a:rPr lang="ja-JP" altLang="ja-JP" dirty="0">
                <a:latin typeface="Arial" panose="020B0604020202020204" pitchFamily="34" charset="0"/>
              </a:rPr>
              <a:t>拘束なしで1nsのMD実行</a:t>
            </a:r>
            <a:r>
              <a:rPr lang="en-US" altLang="ja-JP" dirty="0">
                <a:latin typeface="Arial" panose="020B0604020202020204" pitchFamily="34" charset="0"/>
              </a:rPr>
              <a:t>(</a:t>
            </a:r>
            <a:r>
              <a:rPr lang="ja-JP" altLang="ja-JP" dirty="0">
                <a:latin typeface="Arial" panose="020B0604020202020204" pitchFamily="34" charset="0"/>
              </a:rPr>
              <a:t>T=310K</a:t>
            </a:r>
            <a:r>
              <a:rPr lang="en-US" altLang="ja-JP" dirty="0">
                <a:latin typeface="Arial" panose="020B0604020202020204" pitchFamily="34" charset="0"/>
              </a:rPr>
              <a:t>)</a:t>
            </a:r>
          </a:p>
          <a:p>
            <a:endParaRPr kumimoji="1" lang="en-US" altLang="ja-JP" dirty="0"/>
          </a:p>
          <a:p>
            <a:pPr algn="just"/>
            <a:r>
              <a:rPr kumimoji="1" lang="en-US" altLang="ja-JP" dirty="0">
                <a:solidFill>
                  <a:srgbClr val="0070C0"/>
                </a:solidFill>
              </a:rPr>
              <a:t>5. </a:t>
            </a:r>
            <a:r>
              <a:rPr kumimoji="1" lang="ja-JP" altLang="en-US" dirty="0">
                <a:solidFill>
                  <a:srgbClr val="0070C0"/>
                </a:solidFill>
              </a:rPr>
              <a:t>本実行</a:t>
            </a:r>
            <a:r>
              <a:rPr kumimoji="1" lang="en-US" altLang="ja-JP" dirty="0">
                <a:solidFill>
                  <a:srgbClr val="0070C0"/>
                </a:solidFill>
              </a:rPr>
              <a:t>MD (NPT ensemble, Production run)</a:t>
            </a:r>
          </a:p>
          <a:p>
            <a:pPr algn="just"/>
            <a:r>
              <a:rPr kumimoji="1" lang="ja-JP" altLang="en-US" dirty="0"/>
              <a:t>本実行</a:t>
            </a:r>
            <a:r>
              <a:rPr kumimoji="1" lang="en-US" altLang="ja-JP" dirty="0"/>
              <a:t> 50</a:t>
            </a:r>
            <a:r>
              <a:rPr kumimoji="1" lang="ja-JP" altLang="en-US" dirty="0"/>
              <a:t>ないし</a:t>
            </a:r>
            <a:r>
              <a:rPr kumimoji="1" lang="en-US" altLang="ja-JP" dirty="0"/>
              <a:t>100ns:</a:t>
            </a:r>
            <a:r>
              <a:rPr kumimoji="1" lang="ja-JP" altLang="en-US" dirty="0"/>
              <a:t> この部分を解析</a:t>
            </a:r>
          </a:p>
        </p:txBody>
      </p:sp>
      <p:pic>
        <p:nvPicPr>
          <p:cNvPr id="10" name="図 9">
            <a:extLst>
              <a:ext uri="{FF2B5EF4-FFF2-40B4-BE49-F238E27FC236}">
                <a16:creationId xmlns:a16="http://schemas.microsoft.com/office/drawing/2014/main" id="{80275999-B0E7-4930-9742-40CF0A7F28E3}"/>
              </a:ext>
            </a:extLst>
          </p:cNvPr>
          <p:cNvPicPr>
            <a:picLocks noChangeAspect="1"/>
          </p:cNvPicPr>
          <p:nvPr/>
        </p:nvPicPr>
        <p:blipFill>
          <a:blip r:embed="rId2"/>
          <a:stretch>
            <a:fillRect/>
          </a:stretch>
        </p:blipFill>
        <p:spPr>
          <a:xfrm>
            <a:off x="6074942" y="1309001"/>
            <a:ext cx="2875835" cy="2438133"/>
          </a:xfrm>
          <a:prstGeom prst="rect">
            <a:avLst/>
          </a:prstGeom>
        </p:spPr>
      </p:pic>
      <p:sp>
        <p:nvSpPr>
          <p:cNvPr id="11" name="テキスト ボックス 10">
            <a:extLst>
              <a:ext uri="{FF2B5EF4-FFF2-40B4-BE49-F238E27FC236}">
                <a16:creationId xmlns:a16="http://schemas.microsoft.com/office/drawing/2014/main" id="{CBCD2DBE-0334-4ECE-A412-7466762F9A0B}"/>
              </a:ext>
            </a:extLst>
          </p:cNvPr>
          <p:cNvSpPr txBox="1"/>
          <p:nvPr/>
        </p:nvSpPr>
        <p:spPr>
          <a:xfrm>
            <a:off x="6074942" y="4292357"/>
            <a:ext cx="2954382"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dirty="0"/>
              <a:t>今まで：</a:t>
            </a:r>
            <a:endParaRPr kumimoji="1" lang="en-US" altLang="ja-JP" dirty="0"/>
          </a:p>
          <a:p>
            <a:r>
              <a:rPr kumimoji="1" lang="en-US" altLang="ja-JP" dirty="0"/>
              <a:t>5</a:t>
            </a:r>
            <a:r>
              <a:rPr kumimoji="1" lang="ja-JP" altLang="en-US" dirty="0"/>
              <a:t>の条件を</a:t>
            </a:r>
            <a:r>
              <a:rPr kumimoji="1" lang="en-US" altLang="ja-JP" dirty="0"/>
              <a:t>MOE</a:t>
            </a:r>
            <a:r>
              <a:rPr kumimoji="1" lang="ja-JP" altLang="en-US" dirty="0"/>
              <a:t>で指定</a:t>
            </a:r>
            <a:endParaRPr kumimoji="1" lang="en-US" altLang="ja-JP" dirty="0"/>
          </a:p>
          <a:p>
            <a:r>
              <a:rPr kumimoji="1" lang="en-US" altLang="ja-JP" dirty="0"/>
              <a:t>1-4</a:t>
            </a:r>
            <a:r>
              <a:rPr kumimoji="1" lang="ja-JP" altLang="en-US" dirty="0"/>
              <a:t>はスクリプト内で固定</a:t>
            </a:r>
            <a:endParaRPr kumimoji="1" lang="en-US" altLang="ja-JP" dirty="0"/>
          </a:p>
          <a:p>
            <a:endParaRPr kumimoji="1" lang="en-US" altLang="ja-JP" dirty="0"/>
          </a:p>
          <a:p>
            <a:r>
              <a:rPr kumimoji="1" lang="ja-JP" altLang="en-US" dirty="0"/>
              <a:t>今後：</a:t>
            </a:r>
            <a:endParaRPr kumimoji="1" lang="en-US" altLang="ja-JP" dirty="0"/>
          </a:p>
          <a:p>
            <a:r>
              <a:rPr kumimoji="1" lang="en-US" altLang="ja-JP" dirty="0"/>
              <a:t>1-5</a:t>
            </a:r>
            <a:r>
              <a:rPr kumimoji="1" lang="ja-JP" altLang="en-US" dirty="0"/>
              <a:t>全ての条件を</a:t>
            </a:r>
            <a:endParaRPr kumimoji="1" lang="en-US" altLang="ja-JP" dirty="0"/>
          </a:p>
          <a:p>
            <a:r>
              <a:rPr kumimoji="1" lang="ja-JP" altLang="en-US" dirty="0"/>
              <a:t>スクリプト内で一括設定</a:t>
            </a:r>
            <a:endParaRPr kumimoji="1" lang="en-US" altLang="ja-JP" dirty="0"/>
          </a:p>
          <a:p>
            <a:r>
              <a:rPr kumimoji="1" lang="en-US" altLang="ja-JP" dirty="0"/>
              <a:t>(</a:t>
            </a:r>
            <a:r>
              <a:rPr kumimoji="1" lang="ja-JP" altLang="en-US" dirty="0"/>
              <a:t>各ステップの時間も変更可</a:t>
            </a:r>
            <a:r>
              <a:rPr kumimoji="1" lang="en-US" altLang="ja-JP" dirty="0"/>
              <a:t>)</a:t>
            </a:r>
            <a:endParaRPr kumimoji="1" lang="ja-JP" altLang="en-US" dirty="0"/>
          </a:p>
        </p:txBody>
      </p:sp>
    </p:spTree>
    <p:extLst>
      <p:ext uri="{BB962C8B-B14F-4D97-AF65-F5344CB8AC3E}">
        <p14:creationId xmlns:p14="http://schemas.microsoft.com/office/powerpoint/2010/main" val="3261078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68184" y="49502"/>
            <a:ext cx="3639709" cy="984885"/>
          </a:xfrm>
        </p:spPr>
        <p:txBody>
          <a:bodyPr/>
          <a:lstStyle/>
          <a:p>
            <a:r>
              <a:rPr lang="ja-JP" altLang="en-US" dirty="0"/>
              <a:t>補足：</a:t>
            </a:r>
            <a:r>
              <a:rPr lang="en-US" altLang="ja-JP" dirty="0"/>
              <a:t>Chain</a:t>
            </a:r>
            <a:r>
              <a:rPr lang="ja-JP" altLang="en-US" dirty="0"/>
              <a:t>の選択</a:t>
            </a:r>
            <a:endParaRPr kumimoji="1" lang="ja-JP" altLang="en-US" dirty="0"/>
          </a:p>
        </p:txBody>
      </p:sp>
      <p:sp>
        <p:nvSpPr>
          <p:cNvPr id="4" name="テキスト ボックス 3"/>
          <p:cNvSpPr txBox="1"/>
          <p:nvPr/>
        </p:nvSpPr>
        <p:spPr>
          <a:xfrm>
            <a:off x="345305" y="1527285"/>
            <a:ext cx="5676554" cy="923330"/>
          </a:xfrm>
          <a:prstGeom prst="rect">
            <a:avLst/>
          </a:prstGeom>
          <a:noFill/>
        </p:spPr>
        <p:txBody>
          <a:bodyPr wrap="none" rtlCol="0">
            <a:spAutoFit/>
          </a:bodyPr>
          <a:lstStyle/>
          <a:p>
            <a:pPr defTabSz="457200"/>
            <a:r>
              <a:rPr lang="ja-JP" altLang="en-US" dirty="0">
                <a:solidFill>
                  <a:srgbClr val="000000"/>
                </a:solidFill>
              </a:rPr>
              <a:t>①</a:t>
            </a:r>
            <a:r>
              <a:rPr lang="en-US" altLang="ja-JP" dirty="0">
                <a:solidFill>
                  <a:srgbClr val="000000"/>
                </a:solidFill>
              </a:rPr>
              <a:t>-1Chain</a:t>
            </a:r>
            <a:r>
              <a:rPr lang="ja-JP" altLang="en-US" dirty="0">
                <a:solidFill>
                  <a:srgbClr val="000000"/>
                </a:solidFill>
              </a:rPr>
              <a:t>の選択</a:t>
            </a:r>
            <a:endParaRPr lang="en-US" altLang="ja-JP" dirty="0">
              <a:solidFill>
                <a:srgbClr val="000000"/>
              </a:solidFill>
            </a:endParaRPr>
          </a:p>
          <a:p>
            <a:pPr marL="342900" indent="-342900" defTabSz="457200">
              <a:buFontTx/>
              <a:buAutoNum type="arabicPeriod"/>
            </a:pPr>
            <a:r>
              <a:rPr lang="en-US" altLang="ja-JP" dirty="0">
                <a:solidFill>
                  <a:srgbClr val="000000"/>
                </a:solidFill>
              </a:rPr>
              <a:t>Chain</a:t>
            </a:r>
            <a:r>
              <a:rPr lang="ja-JP" altLang="en-US" dirty="0">
                <a:solidFill>
                  <a:srgbClr val="000000"/>
                </a:solidFill>
              </a:rPr>
              <a:t>が複数ある場合は計算対象となる一つをきめる</a:t>
            </a:r>
            <a:endParaRPr lang="en-US" altLang="ja-JP" dirty="0">
              <a:solidFill>
                <a:srgbClr val="000000"/>
              </a:solidFill>
            </a:endParaRPr>
          </a:p>
          <a:p>
            <a:pPr defTabSz="457200"/>
            <a:r>
              <a:rPr lang="en-US" altLang="ja-JP" dirty="0">
                <a:solidFill>
                  <a:srgbClr val="000000"/>
                </a:solidFill>
              </a:rPr>
              <a:t>(</a:t>
            </a:r>
            <a:r>
              <a:rPr lang="ja-JP" altLang="en-US" dirty="0">
                <a:solidFill>
                  <a:srgbClr val="000000"/>
                </a:solidFill>
              </a:rPr>
              <a:t>欠損具合、温度因子などから決定</a:t>
            </a:r>
            <a:r>
              <a:rPr lang="en-US" altLang="ja-JP" dirty="0">
                <a:solidFill>
                  <a:srgbClr val="000000"/>
                </a:solidFill>
              </a:rPr>
              <a:t>)</a:t>
            </a:r>
          </a:p>
        </p:txBody>
      </p:sp>
      <p:pic>
        <p:nvPicPr>
          <p:cNvPr id="5" name="図 4"/>
          <p:cNvPicPr>
            <a:picLocks noChangeAspect="1"/>
          </p:cNvPicPr>
          <p:nvPr/>
        </p:nvPicPr>
        <p:blipFill>
          <a:blip r:embed="rId2"/>
          <a:stretch>
            <a:fillRect/>
          </a:stretch>
        </p:blipFill>
        <p:spPr>
          <a:xfrm>
            <a:off x="1194487" y="2450615"/>
            <a:ext cx="5782962" cy="3795766"/>
          </a:xfrm>
          <a:prstGeom prst="rect">
            <a:avLst/>
          </a:prstGeom>
        </p:spPr>
      </p:pic>
      <p:sp>
        <p:nvSpPr>
          <p:cNvPr id="6" name="円/楕円 5"/>
          <p:cNvSpPr/>
          <p:nvPr/>
        </p:nvSpPr>
        <p:spPr bwMode="auto">
          <a:xfrm>
            <a:off x="6771503" y="2392950"/>
            <a:ext cx="263611" cy="232607"/>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lang="ja-JP" altLang="en-US" sz="2000">
              <a:solidFill>
                <a:srgbClr val="000000"/>
              </a:solidFill>
              <a:latin typeface="Times New Roman" pitchFamily="18" charset="0"/>
            </a:endParaRPr>
          </a:p>
        </p:txBody>
      </p:sp>
      <p:cxnSp>
        <p:nvCxnSpPr>
          <p:cNvPr id="7" name="直線矢印コネクタ 6"/>
          <p:cNvCxnSpPr/>
          <p:nvPr/>
        </p:nvCxnSpPr>
        <p:spPr bwMode="auto">
          <a:xfrm flipH="1">
            <a:off x="6021859" y="2795807"/>
            <a:ext cx="787927" cy="222103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507893" y="3611352"/>
            <a:ext cx="2508315" cy="369332"/>
          </a:xfrm>
          <a:prstGeom prst="rect">
            <a:avLst/>
          </a:prstGeom>
          <a:noFill/>
        </p:spPr>
        <p:txBody>
          <a:bodyPr wrap="none" rtlCol="0">
            <a:spAutoFit/>
          </a:bodyPr>
          <a:lstStyle/>
          <a:p>
            <a:pPr defTabSz="457200"/>
            <a:r>
              <a:rPr lang="en-US" altLang="ja-JP" dirty="0">
                <a:solidFill>
                  <a:srgbClr val="000000"/>
                </a:solidFill>
              </a:rPr>
              <a:t>Sequence</a:t>
            </a:r>
            <a:r>
              <a:rPr lang="ja-JP" altLang="en-US" dirty="0">
                <a:solidFill>
                  <a:srgbClr val="000000"/>
                </a:solidFill>
              </a:rPr>
              <a:t> </a:t>
            </a:r>
            <a:r>
              <a:rPr lang="en-US" altLang="ja-JP" dirty="0">
                <a:solidFill>
                  <a:srgbClr val="000000"/>
                </a:solidFill>
              </a:rPr>
              <a:t>Editor</a:t>
            </a:r>
            <a:r>
              <a:rPr lang="ja-JP" altLang="en-US" dirty="0">
                <a:solidFill>
                  <a:srgbClr val="000000"/>
                </a:solidFill>
              </a:rPr>
              <a:t>で確認</a:t>
            </a:r>
            <a:endParaRPr lang="en-US" altLang="ja-JP" dirty="0">
              <a:solidFill>
                <a:srgbClr val="000000"/>
              </a:solidFill>
            </a:endParaRPr>
          </a:p>
        </p:txBody>
      </p:sp>
      <p:sp>
        <p:nvSpPr>
          <p:cNvPr id="9" name="テキスト ボックス 8"/>
          <p:cNvSpPr txBox="1"/>
          <p:nvPr/>
        </p:nvSpPr>
        <p:spPr>
          <a:xfrm>
            <a:off x="1441622" y="2795807"/>
            <a:ext cx="1284262" cy="369332"/>
          </a:xfrm>
          <a:prstGeom prst="rect">
            <a:avLst/>
          </a:prstGeom>
          <a:noFill/>
        </p:spPr>
        <p:txBody>
          <a:bodyPr wrap="none" rtlCol="0">
            <a:spAutoFit/>
          </a:bodyPr>
          <a:lstStyle/>
          <a:p>
            <a:pPr defTabSz="457200"/>
            <a:r>
              <a:rPr lang="en-US" altLang="ja-JP" dirty="0">
                <a:solidFill>
                  <a:srgbClr val="000000"/>
                </a:solidFill>
              </a:rPr>
              <a:t>e.g.) 2HU4</a:t>
            </a:r>
            <a:endParaRPr lang="ja-JP" altLang="en-US" dirty="0">
              <a:solidFill>
                <a:srgbClr val="000000"/>
              </a:solidFill>
            </a:endParaRPr>
          </a:p>
        </p:txBody>
      </p:sp>
    </p:spTree>
    <p:extLst>
      <p:ext uri="{BB962C8B-B14F-4D97-AF65-F5344CB8AC3E}">
        <p14:creationId xmlns:p14="http://schemas.microsoft.com/office/powerpoint/2010/main" val="2481876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749644" y="1049384"/>
            <a:ext cx="1798890" cy="369332"/>
          </a:xfrm>
          <a:prstGeom prst="rect">
            <a:avLst/>
          </a:prstGeom>
          <a:noFill/>
        </p:spPr>
        <p:txBody>
          <a:bodyPr wrap="none" rtlCol="0">
            <a:spAutoFit/>
          </a:bodyPr>
          <a:lstStyle/>
          <a:p>
            <a:pPr defTabSz="457200"/>
            <a:r>
              <a:rPr lang="ja-JP" altLang="en-US" dirty="0">
                <a:solidFill>
                  <a:srgbClr val="000000"/>
                </a:solidFill>
              </a:rPr>
              <a:t>①</a:t>
            </a:r>
            <a:r>
              <a:rPr lang="en-US" altLang="ja-JP" dirty="0">
                <a:solidFill>
                  <a:srgbClr val="000000"/>
                </a:solidFill>
              </a:rPr>
              <a:t>-2. Chain</a:t>
            </a:r>
            <a:r>
              <a:rPr lang="ja-JP" altLang="en-US" dirty="0">
                <a:solidFill>
                  <a:srgbClr val="000000"/>
                </a:solidFill>
              </a:rPr>
              <a:t>削除</a:t>
            </a:r>
            <a:endParaRPr lang="en-US" altLang="ja-JP" dirty="0">
              <a:solidFill>
                <a:srgbClr val="000000"/>
              </a:solidFill>
            </a:endParaRPr>
          </a:p>
        </p:txBody>
      </p:sp>
      <p:pic>
        <p:nvPicPr>
          <p:cNvPr id="5" name="図 4"/>
          <p:cNvPicPr>
            <a:picLocks noChangeAspect="1"/>
          </p:cNvPicPr>
          <p:nvPr/>
        </p:nvPicPr>
        <p:blipFill rotWithShape="1">
          <a:blip r:embed="rId2"/>
          <a:srcRect r="68618"/>
          <a:stretch/>
        </p:blipFill>
        <p:spPr>
          <a:xfrm>
            <a:off x="510746" y="3080951"/>
            <a:ext cx="3516982" cy="2448802"/>
          </a:xfrm>
          <a:prstGeom prst="rect">
            <a:avLst/>
          </a:prstGeom>
        </p:spPr>
      </p:pic>
      <p:sp>
        <p:nvSpPr>
          <p:cNvPr id="6" name="テキスト ボックス 5"/>
          <p:cNvSpPr txBox="1"/>
          <p:nvPr/>
        </p:nvSpPr>
        <p:spPr>
          <a:xfrm>
            <a:off x="1054443" y="1589903"/>
            <a:ext cx="7569701" cy="369332"/>
          </a:xfrm>
          <a:prstGeom prst="rect">
            <a:avLst/>
          </a:prstGeom>
          <a:noFill/>
        </p:spPr>
        <p:txBody>
          <a:bodyPr wrap="none" rtlCol="0">
            <a:spAutoFit/>
          </a:bodyPr>
          <a:lstStyle/>
          <a:p>
            <a:pPr defTabSz="457200"/>
            <a:r>
              <a:rPr lang="ja-JP" altLang="en-US" dirty="0">
                <a:solidFill>
                  <a:srgbClr val="000000"/>
                </a:solidFill>
              </a:rPr>
              <a:t>削除したい</a:t>
            </a:r>
            <a:r>
              <a:rPr lang="en-US" altLang="ja-JP" dirty="0">
                <a:solidFill>
                  <a:srgbClr val="000000"/>
                </a:solidFill>
              </a:rPr>
              <a:t>chain</a:t>
            </a:r>
            <a:r>
              <a:rPr lang="ja-JP" altLang="en-US" dirty="0">
                <a:solidFill>
                  <a:srgbClr val="000000"/>
                </a:solidFill>
              </a:rPr>
              <a:t>を選択</a:t>
            </a:r>
            <a:r>
              <a:rPr lang="en-US" altLang="ja-JP" dirty="0">
                <a:solidFill>
                  <a:srgbClr val="000000"/>
                </a:solidFill>
              </a:rPr>
              <a:t>(ctrl+</a:t>
            </a:r>
            <a:r>
              <a:rPr lang="ja-JP" altLang="en-US" dirty="0">
                <a:solidFill>
                  <a:srgbClr val="000000"/>
                </a:solidFill>
              </a:rPr>
              <a:t>クリックで自由に選択）して、右クリック→</a:t>
            </a:r>
            <a:r>
              <a:rPr lang="en-US" altLang="ja-JP" dirty="0">
                <a:solidFill>
                  <a:srgbClr val="000000"/>
                </a:solidFill>
              </a:rPr>
              <a:t>Delete</a:t>
            </a:r>
            <a:endParaRPr lang="ja-JP" altLang="en-US" dirty="0">
              <a:solidFill>
                <a:srgbClr val="000000"/>
              </a:solidFill>
            </a:endParaRPr>
          </a:p>
        </p:txBody>
      </p:sp>
      <p:pic>
        <p:nvPicPr>
          <p:cNvPr id="7" name="図 6"/>
          <p:cNvPicPr>
            <a:picLocks noChangeAspect="1"/>
          </p:cNvPicPr>
          <p:nvPr/>
        </p:nvPicPr>
        <p:blipFill>
          <a:blip r:embed="rId3"/>
          <a:stretch>
            <a:fillRect/>
          </a:stretch>
        </p:blipFill>
        <p:spPr>
          <a:xfrm>
            <a:off x="4928335" y="3079428"/>
            <a:ext cx="4116811" cy="2424971"/>
          </a:xfrm>
          <a:prstGeom prst="rect">
            <a:avLst/>
          </a:prstGeom>
        </p:spPr>
      </p:pic>
      <p:sp>
        <p:nvSpPr>
          <p:cNvPr id="8" name="右矢印 7"/>
          <p:cNvSpPr/>
          <p:nvPr/>
        </p:nvSpPr>
        <p:spPr bwMode="auto">
          <a:xfrm>
            <a:off x="4481384" y="4291914"/>
            <a:ext cx="280086" cy="222421"/>
          </a:xfrm>
          <a:prstGeom prst="right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lang="ja-JP" altLang="en-US" sz="2000">
              <a:solidFill>
                <a:srgbClr val="000000"/>
              </a:solidFill>
              <a:latin typeface="Times New Roman" pitchFamily="18" charset="0"/>
            </a:endParaRPr>
          </a:p>
        </p:txBody>
      </p:sp>
      <p:sp>
        <p:nvSpPr>
          <p:cNvPr id="9" name="テキスト ボックス 8"/>
          <p:cNvSpPr txBox="1"/>
          <p:nvPr/>
        </p:nvSpPr>
        <p:spPr>
          <a:xfrm>
            <a:off x="1281190" y="5931244"/>
            <a:ext cx="6960560" cy="369332"/>
          </a:xfrm>
          <a:prstGeom prst="rect">
            <a:avLst/>
          </a:prstGeom>
          <a:noFill/>
        </p:spPr>
        <p:txBody>
          <a:bodyPr wrap="none" rtlCol="0">
            <a:spAutoFit/>
          </a:bodyPr>
          <a:lstStyle/>
          <a:p>
            <a:pPr defTabSz="457200"/>
            <a:r>
              <a:rPr lang="ja-JP" altLang="en-US" dirty="0">
                <a:solidFill>
                  <a:srgbClr val="000000"/>
                </a:solidFill>
              </a:rPr>
              <a:t>対応するリガンドも消せば計算対象のリガンド、レセプターのみになる</a:t>
            </a:r>
          </a:p>
        </p:txBody>
      </p:sp>
      <p:sp>
        <p:nvSpPr>
          <p:cNvPr id="11" name="正方形/長方形 10"/>
          <p:cNvSpPr/>
          <p:nvPr/>
        </p:nvSpPr>
        <p:spPr>
          <a:xfrm>
            <a:off x="2548534" y="293422"/>
            <a:ext cx="3817071" cy="584775"/>
          </a:xfrm>
          <a:prstGeom prst="rect">
            <a:avLst/>
          </a:prstGeom>
        </p:spPr>
        <p:txBody>
          <a:bodyPr wrap="none">
            <a:spAutoFit/>
          </a:bodyPr>
          <a:lstStyle/>
          <a:p>
            <a:pPr defTabSz="457200"/>
            <a:r>
              <a:rPr lang="ja-JP" altLang="en-US" sz="3200" kern="0" dirty="0">
                <a:solidFill>
                  <a:srgbClr val="3333CC"/>
                </a:solidFill>
                <a:latin typeface="ＭＳ Ｐゴシック"/>
              </a:rPr>
              <a:t>補足：</a:t>
            </a:r>
            <a:r>
              <a:rPr lang="en-US" altLang="ja-JP" sz="3200" kern="0" dirty="0">
                <a:solidFill>
                  <a:srgbClr val="3333CC"/>
                </a:solidFill>
                <a:latin typeface="ＭＳ Ｐゴシック"/>
              </a:rPr>
              <a:t>Chain</a:t>
            </a:r>
            <a:r>
              <a:rPr lang="ja-JP" altLang="en-US" sz="3200" kern="0" dirty="0">
                <a:solidFill>
                  <a:srgbClr val="3333CC"/>
                </a:solidFill>
                <a:latin typeface="ＭＳ Ｐゴシック"/>
              </a:rPr>
              <a:t>の選択</a:t>
            </a:r>
            <a:r>
              <a:rPr lang="en-US" altLang="ja-JP" sz="3200" kern="0" dirty="0">
                <a:solidFill>
                  <a:srgbClr val="3333CC"/>
                </a:solidFill>
                <a:latin typeface="ＭＳ Ｐゴシック"/>
              </a:rPr>
              <a:t>#2</a:t>
            </a:r>
            <a:endParaRPr kumimoji="0" lang="ja-JP" altLang="en-US" dirty="0">
              <a:solidFill>
                <a:srgbClr val="000000"/>
              </a:solidFill>
            </a:endParaRPr>
          </a:p>
        </p:txBody>
      </p:sp>
    </p:spTree>
    <p:extLst>
      <p:ext uri="{BB962C8B-B14F-4D97-AF65-F5344CB8AC3E}">
        <p14:creationId xmlns:p14="http://schemas.microsoft.com/office/powerpoint/2010/main" val="33826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EB42F0F4-9892-48A3-A000-F37BBBF73C18}"/>
              </a:ext>
            </a:extLst>
          </p:cNvPr>
          <p:cNvPicPr>
            <a:picLocks noChangeAspect="1"/>
          </p:cNvPicPr>
          <p:nvPr/>
        </p:nvPicPr>
        <p:blipFill rotWithShape="1">
          <a:blip r:embed="rId2"/>
          <a:srcRect l="12558"/>
          <a:stretch/>
        </p:blipFill>
        <p:spPr>
          <a:xfrm>
            <a:off x="203398" y="2072151"/>
            <a:ext cx="4368602" cy="4378002"/>
          </a:xfrm>
          <a:prstGeom prst="rect">
            <a:avLst/>
          </a:prstGeom>
        </p:spPr>
      </p:pic>
      <p:sp>
        <p:nvSpPr>
          <p:cNvPr id="2" name="タイトル 1">
            <a:extLst>
              <a:ext uri="{FF2B5EF4-FFF2-40B4-BE49-F238E27FC236}">
                <a16:creationId xmlns:a16="http://schemas.microsoft.com/office/drawing/2014/main" id="{236EA230-FD6B-41E9-B846-6B51BF69563E}"/>
              </a:ext>
            </a:extLst>
          </p:cNvPr>
          <p:cNvSpPr>
            <a:spLocks noGrp="1"/>
          </p:cNvSpPr>
          <p:nvPr>
            <p:ph type="title"/>
          </p:nvPr>
        </p:nvSpPr>
        <p:spPr>
          <a:xfrm>
            <a:off x="3284789" y="256556"/>
            <a:ext cx="2060764" cy="492443"/>
          </a:xfrm>
        </p:spPr>
        <p:txBody>
          <a:bodyPr/>
          <a:lstStyle/>
          <a:p>
            <a:r>
              <a:rPr kumimoji="1" lang="en-US" altLang="ja-JP" dirty="0"/>
              <a:t>0. </a:t>
            </a:r>
            <a:r>
              <a:rPr kumimoji="1" lang="ja-JP" altLang="en-US" dirty="0"/>
              <a:t>構造準備</a:t>
            </a:r>
          </a:p>
        </p:txBody>
      </p:sp>
      <p:sp>
        <p:nvSpPr>
          <p:cNvPr id="13" name="四角形: 角を丸くする 12">
            <a:extLst>
              <a:ext uri="{FF2B5EF4-FFF2-40B4-BE49-F238E27FC236}">
                <a16:creationId xmlns:a16="http://schemas.microsoft.com/office/drawing/2014/main" id="{CFE0A060-2AA3-41D4-A99E-45A378FE92B4}"/>
              </a:ext>
            </a:extLst>
          </p:cNvPr>
          <p:cNvSpPr/>
          <p:nvPr/>
        </p:nvSpPr>
        <p:spPr>
          <a:xfrm>
            <a:off x="3923207" y="4282824"/>
            <a:ext cx="711418" cy="25122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5" name="矢印: 右 14">
            <a:extLst>
              <a:ext uri="{FF2B5EF4-FFF2-40B4-BE49-F238E27FC236}">
                <a16:creationId xmlns:a16="http://schemas.microsoft.com/office/drawing/2014/main" id="{A5E39E1F-74FF-437A-8A6B-B13ED97ACF7F}"/>
              </a:ext>
            </a:extLst>
          </p:cNvPr>
          <p:cNvSpPr/>
          <p:nvPr/>
        </p:nvSpPr>
        <p:spPr>
          <a:xfrm>
            <a:off x="4100287" y="4598656"/>
            <a:ext cx="429768" cy="310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四角形: 角を丸くする 16">
            <a:extLst>
              <a:ext uri="{FF2B5EF4-FFF2-40B4-BE49-F238E27FC236}">
                <a16:creationId xmlns:a16="http://schemas.microsoft.com/office/drawing/2014/main" id="{A5293023-2C04-45FF-9584-9EE968C2D12D}"/>
              </a:ext>
            </a:extLst>
          </p:cNvPr>
          <p:cNvSpPr/>
          <p:nvPr/>
        </p:nvSpPr>
        <p:spPr>
          <a:xfrm>
            <a:off x="2031760" y="3969558"/>
            <a:ext cx="2283411" cy="25122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8" name="テキスト ボックス 17">
            <a:extLst>
              <a:ext uri="{FF2B5EF4-FFF2-40B4-BE49-F238E27FC236}">
                <a16:creationId xmlns:a16="http://schemas.microsoft.com/office/drawing/2014/main" id="{45C1AB67-715E-4B9E-8E2F-13C225B41142}"/>
              </a:ext>
            </a:extLst>
          </p:cNvPr>
          <p:cNvSpPr txBox="1"/>
          <p:nvPr/>
        </p:nvSpPr>
        <p:spPr>
          <a:xfrm>
            <a:off x="902824" y="3321371"/>
            <a:ext cx="357790" cy="300082"/>
          </a:xfrm>
          <a:prstGeom prst="rect">
            <a:avLst/>
          </a:prstGeom>
          <a:noFill/>
        </p:spPr>
        <p:txBody>
          <a:bodyPr wrap="none" rtlCol="0">
            <a:spAutoFit/>
          </a:bodyPr>
          <a:lstStyle/>
          <a:p>
            <a:r>
              <a:rPr lang="ja-JP" altLang="en-US" sz="1350" dirty="0">
                <a:solidFill>
                  <a:srgbClr val="0070C0"/>
                </a:solidFill>
              </a:rPr>
              <a:t>①</a:t>
            </a:r>
            <a:endParaRPr kumimoji="1" lang="ja-JP" altLang="en-US" sz="1350" dirty="0">
              <a:solidFill>
                <a:srgbClr val="0070C0"/>
              </a:solidFill>
            </a:endParaRPr>
          </a:p>
        </p:txBody>
      </p:sp>
      <p:sp>
        <p:nvSpPr>
          <p:cNvPr id="19" name="テキスト ボックス 18">
            <a:extLst>
              <a:ext uri="{FF2B5EF4-FFF2-40B4-BE49-F238E27FC236}">
                <a16:creationId xmlns:a16="http://schemas.microsoft.com/office/drawing/2014/main" id="{876387AE-AF6B-4830-843D-6B7B0F79B338}"/>
              </a:ext>
            </a:extLst>
          </p:cNvPr>
          <p:cNvSpPr txBox="1"/>
          <p:nvPr/>
        </p:nvSpPr>
        <p:spPr>
          <a:xfrm>
            <a:off x="3789698" y="4512621"/>
            <a:ext cx="357790" cy="300082"/>
          </a:xfrm>
          <a:prstGeom prst="rect">
            <a:avLst/>
          </a:prstGeom>
          <a:noFill/>
        </p:spPr>
        <p:txBody>
          <a:bodyPr wrap="none" rtlCol="0">
            <a:spAutoFit/>
          </a:bodyPr>
          <a:lstStyle/>
          <a:p>
            <a:r>
              <a:rPr kumimoji="1" lang="ja-JP" altLang="en-US" sz="1350" dirty="0">
                <a:solidFill>
                  <a:srgbClr val="0070C0"/>
                </a:solidFill>
              </a:rPr>
              <a:t>②</a:t>
            </a:r>
          </a:p>
        </p:txBody>
      </p:sp>
      <p:sp>
        <p:nvSpPr>
          <p:cNvPr id="21" name="テキスト ボックス 20">
            <a:extLst>
              <a:ext uri="{FF2B5EF4-FFF2-40B4-BE49-F238E27FC236}">
                <a16:creationId xmlns:a16="http://schemas.microsoft.com/office/drawing/2014/main" id="{9DDC4D2F-DF7C-4202-AB23-CE5B7B93CD87}"/>
              </a:ext>
            </a:extLst>
          </p:cNvPr>
          <p:cNvSpPr txBox="1"/>
          <p:nvPr/>
        </p:nvSpPr>
        <p:spPr>
          <a:xfrm>
            <a:off x="5033855" y="5544190"/>
            <a:ext cx="3697814" cy="1131079"/>
          </a:xfrm>
          <a:prstGeom prst="rect">
            <a:avLst/>
          </a:prstGeom>
          <a:noFill/>
        </p:spPr>
        <p:txBody>
          <a:bodyPr wrap="square" rtlCol="0">
            <a:spAutoFit/>
          </a:bodyPr>
          <a:lstStyle/>
          <a:p>
            <a:r>
              <a:rPr kumimoji="1" lang="ja-JP" altLang="en-US" sz="1350" dirty="0"/>
              <a:t>実行ファイルがたくさんつくられる</a:t>
            </a:r>
            <a:r>
              <a:rPr lang="ja-JP" altLang="en-US" sz="1350" dirty="0"/>
              <a:t>（</a:t>
            </a:r>
            <a:r>
              <a:rPr lang="en-US" altLang="ja-JP" sz="1350" dirty="0"/>
              <a:t>amber</a:t>
            </a:r>
            <a:r>
              <a:rPr lang="ja-JP" altLang="en-US" sz="1350" dirty="0"/>
              <a:t>用</a:t>
            </a:r>
            <a:r>
              <a:rPr lang="en-US" altLang="ja-JP" sz="1350" dirty="0"/>
              <a:t>)</a:t>
            </a:r>
          </a:p>
          <a:p>
            <a:endParaRPr kumimoji="1" lang="en-US" altLang="ja-JP" sz="1350" dirty="0"/>
          </a:p>
          <a:p>
            <a:r>
              <a:rPr kumimoji="1" lang="ja-JP" altLang="en-US" sz="1350" dirty="0"/>
              <a:t>以下</a:t>
            </a:r>
            <a:r>
              <a:rPr kumimoji="1" lang="en-US" altLang="ja-JP" sz="1350" dirty="0"/>
              <a:t>2</a:t>
            </a:r>
            <a:r>
              <a:rPr kumimoji="1" lang="ja-JP" altLang="en-US" sz="1350" dirty="0"/>
              <a:t>ファイルのみ使用</a:t>
            </a:r>
            <a:endParaRPr kumimoji="1" lang="en-US" altLang="ja-JP" sz="1350" dirty="0"/>
          </a:p>
          <a:p>
            <a:r>
              <a:rPr kumimoji="1" lang="ja-JP" altLang="en-US" sz="1350" dirty="0"/>
              <a:t>・</a:t>
            </a:r>
            <a:r>
              <a:rPr kumimoji="1" lang="en-US" altLang="ja-JP" sz="1350" dirty="0" err="1"/>
              <a:t>xxx.prmtop</a:t>
            </a:r>
            <a:r>
              <a:rPr kumimoji="1" lang="en-US" altLang="ja-JP" sz="1350" dirty="0"/>
              <a:t>: </a:t>
            </a:r>
            <a:r>
              <a:rPr kumimoji="1" lang="ja-JP" altLang="en-US" sz="1350" dirty="0"/>
              <a:t>パラメータファイル</a:t>
            </a:r>
            <a:endParaRPr kumimoji="1" lang="en-US" altLang="ja-JP" sz="1350" dirty="0"/>
          </a:p>
          <a:p>
            <a:r>
              <a:rPr kumimoji="1" lang="ja-JP" altLang="en-US" sz="1350" dirty="0"/>
              <a:t>・</a:t>
            </a:r>
            <a:r>
              <a:rPr kumimoji="1" lang="en-US" altLang="ja-JP" sz="1350" dirty="0"/>
              <a:t>xxx.a.0.coor: </a:t>
            </a:r>
            <a:r>
              <a:rPr kumimoji="1" lang="ja-JP" altLang="en-US" sz="1350" dirty="0"/>
              <a:t>座標ファイル</a:t>
            </a:r>
            <a:endParaRPr kumimoji="1" lang="en-US" altLang="ja-JP" sz="1350" dirty="0"/>
          </a:p>
        </p:txBody>
      </p:sp>
      <p:sp>
        <p:nvSpPr>
          <p:cNvPr id="3" name="テキスト ボックス 2">
            <a:extLst>
              <a:ext uri="{FF2B5EF4-FFF2-40B4-BE49-F238E27FC236}">
                <a16:creationId xmlns:a16="http://schemas.microsoft.com/office/drawing/2014/main" id="{FF166E27-F4C8-4F84-9520-860C844530FB}"/>
              </a:ext>
            </a:extLst>
          </p:cNvPr>
          <p:cNvSpPr txBox="1"/>
          <p:nvPr/>
        </p:nvSpPr>
        <p:spPr>
          <a:xfrm>
            <a:off x="214768" y="1129230"/>
            <a:ext cx="3764172" cy="646331"/>
          </a:xfrm>
          <a:prstGeom prst="rect">
            <a:avLst/>
          </a:prstGeom>
          <a:noFill/>
        </p:spPr>
        <p:txBody>
          <a:bodyPr wrap="none" rtlCol="0">
            <a:spAutoFit/>
          </a:bodyPr>
          <a:lstStyle/>
          <a:p>
            <a:r>
              <a:rPr kumimoji="1" lang="ja-JP" altLang="en-US" dirty="0"/>
              <a:t>構造の準備：</a:t>
            </a:r>
            <a:r>
              <a:rPr kumimoji="1" lang="en-US" altLang="ja-JP" dirty="0"/>
              <a:t>MOE</a:t>
            </a:r>
          </a:p>
          <a:p>
            <a:r>
              <a:rPr kumimoji="1" lang="ja-JP" altLang="en-US" dirty="0"/>
              <a:t> </a:t>
            </a:r>
            <a:r>
              <a:rPr kumimoji="1" lang="en-US" altLang="ja-JP" dirty="0"/>
              <a:t>(</a:t>
            </a:r>
            <a:r>
              <a:rPr kumimoji="1" lang="en-US" altLang="ja-JP" u="sng" dirty="0">
                <a:solidFill>
                  <a:srgbClr val="00B050"/>
                </a:solidFill>
              </a:rPr>
              <a:t>MOE2019</a:t>
            </a:r>
            <a:r>
              <a:rPr kumimoji="1" lang="ja-JP" altLang="en-US" u="sng" dirty="0">
                <a:solidFill>
                  <a:srgbClr val="00B050"/>
                </a:solidFill>
              </a:rPr>
              <a:t>以降</a:t>
            </a:r>
            <a:r>
              <a:rPr kumimoji="1" lang="ja-JP" altLang="en-US" dirty="0"/>
              <a:t>を使用してください</a:t>
            </a:r>
            <a:r>
              <a:rPr kumimoji="1" lang="en-US" altLang="ja-JP" dirty="0"/>
              <a:t>)</a:t>
            </a:r>
            <a:endParaRPr kumimoji="1" lang="ja-JP" altLang="en-US" dirty="0"/>
          </a:p>
        </p:txBody>
      </p:sp>
      <p:sp>
        <p:nvSpPr>
          <p:cNvPr id="22" name="テキスト ボックス 21">
            <a:extLst>
              <a:ext uri="{FF2B5EF4-FFF2-40B4-BE49-F238E27FC236}">
                <a16:creationId xmlns:a16="http://schemas.microsoft.com/office/drawing/2014/main" id="{515AD20F-A2A0-47FC-962B-D2C6A58E9335}"/>
              </a:ext>
            </a:extLst>
          </p:cNvPr>
          <p:cNvSpPr txBox="1"/>
          <p:nvPr/>
        </p:nvSpPr>
        <p:spPr>
          <a:xfrm>
            <a:off x="1751066" y="4070739"/>
            <a:ext cx="357790" cy="300082"/>
          </a:xfrm>
          <a:prstGeom prst="rect">
            <a:avLst/>
          </a:prstGeom>
          <a:noFill/>
        </p:spPr>
        <p:txBody>
          <a:bodyPr wrap="none" rtlCol="0">
            <a:spAutoFit/>
          </a:bodyPr>
          <a:lstStyle/>
          <a:p>
            <a:r>
              <a:rPr kumimoji="1" lang="ja-JP" altLang="en-US" sz="1350" dirty="0">
                <a:solidFill>
                  <a:srgbClr val="0070C0"/>
                </a:solidFill>
              </a:rPr>
              <a:t>①</a:t>
            </a:r>
          </a:p>
        </p:txBody>
      </p:sp>
      <p:sp>
        <p:nvSpPr>
          <p:cNvPr id="23" name="テキスト ボックス 22">
            <a:extLst>
              <a:ext uri="{FF2B5EF4-FFF2-40B4-BE49-F238E27FC236}">
                <a16:creationId xmlns:a16="http://schemas.microsoft.com/office/drawing/2014/main" id="{2913AFBE-7EE3-4329-B280-1A0E72958F88}"/>
              </a:ext>
            </a:extLst>
          </p:cNvPr>
          <p:cNvSpPr txBox="1"/>
          <p:nvPr/>
        </p:nvSpPr>
        <p:spPr>
          <a:xfrm>
            <a:off x="1777857" y="4937492"/>
            <a:ext cx="357790" cy="300082"/>
          </a:xfrm>
          <a:prstGeom prst="rect">
            <a:avLst/>
          </a:prstGeom>
          <a:noFill/>
        </p:spPr>
        <p:txBody>
          <a:bodyPr wrap="none" rtlCol="0">
            <a:spAutoFit/>
          </a:bodyPr>
          <a:lstStyle/>
          <a:p>
            <a:r>
              <a:rPr kumimoji="1" lang="ja-JP" altLang="en-US" sz="1350" dirty="0">
                <a:solidFill>
                  <a:srgbClr val="0070C0"/>
                </a:solidFill>
              </a:rPr>
              <a:t>③</a:t>
            </a:r>
          </a:p>
        </p:txBody>
      </p:sp>
      <p:sp>
        <p:nvSpPr>
          <p:cNvPr id="9" name="テキスト ボックス 8">
            <a:extLst>
              <a:ext uri="{FF2B5EF4-FFF2-40B4-BE49-F238E27FC236}">
                <a16:creationId xmlns:a16="http://schemas.microsoft.com/office/drawing/2014/main" id="{9C0945E4-A82D-4C97-BF47-3BC5BB83452B}"/>
              </a:ext>
            </a:extLst>
          </p:cNvPr>
          <p:cNvSpPr txBox="1"/>
          <p:nvPr/>
        </p:nvSpPr>
        <p:spPr>
          <a:xfrm>
            <a:off x="4766127" y="2078677"/>
            <a:ext cx="4147289" cy="2000548"/>
          </a:xfrm>
          <a:prstGeom prst="rect">
            <a:avLst/>
          </a:prstGeom>
          <a:noFill/>
        </p:spPr>
        <p:txBody>
          <a:bodyPr wrap="none" rtlCol="0">
            <a:spAutoFit/>
          </a:bodyPr>
          <a:lstStyle/>
          <a:p>
            <a:r>
              <a:rPr kumimoji="1" lang="ja-JP" altLang="en-US" sz="1600" dirty="0"/>
              <a:t>①実行ファイル保存場所の指定</a:t>
            </a:r>
            <a:endParaRPr kumimoji="1" lang="en-US" altLang="ja-JP" sz="1600" dirty="0"/>
          </a:p>
          <a:p>
            <a:r>
              <a:rPr kumimoji="1" lang="ja-JP" altLang="en-US" sz="1600" dirty="0"/>
              <a:t>②</a:t>
            </a:r>
            <a:r>
              <a:rPr kumimoji="1" lang="en-US" altLang="ja-JP" sz="1600" dirty="0"/>
              <a:t>AMBER</a:t>
            </a:r>
            <a:r>
              <a:rPr kumimoji="1" lang="ja-JP" altLang="en-US" sz="1600" dirty="0"/>
              <a:t>を指定</a:t>
            </a:r>
            <a:endParaRPr kumimoji="1" lang="en-US" altLang="ja-JP" sz="1600" dirty="0"/>
          </a:p>
          <a:p>
            <a:r>
              <a:rPr kumimoji="1" lang="ja-JP" altLang="en-US" sz="1600" dirty="0"/>
              <a:t>③溶媒分子</a:t>
            </a:r>
            <a:r>
              <a:rPr lang="ja-JP" altLang="en-US" sz="1600" dirty="0"/>
              <a:t>の設定 </a:t>
            </a:r>
            <a:r>
              <a:rPr kumimoji="1" lang="en-US" altLang="ja-JP" sz="1600" dirty="0">
                <a:solidFill>
                  <a:srgbClr val="C00000"/>
                </a:solidFill>
              </a:rPr>
              <a:t>Salt: NaCl</a:t>
            </a:r>
          </a:p>
          <a:p>
            <a:r>
              <a:rPr kumimoji="1" lang="en-US" altLang="ja-JP" sz="1400" dirty="0">
                <a:solidFill>
                  <a:srgbClr val="00B0F0"/>
                </a:solidFill>
              </a:rPr>
              <a:t>(</a:t>
            </a:r>
            <a:r>
              <a:rPr kumimoji="1" lang="ja-JP" altLang="en-US" sz="1400" dirty="0">
                <a:solidFill>
                  <a:srgbClr val="00B0F0"/>
                </a:solidFill>
              </a:rPr>
              <a:t>分子種のみ指定すれば</a:t>
            </a:r>
            <a:endParaRPr kumimoji="1" lang="en-US" altLang="ja-JP" sz="1400" dirty="0">
              <a:solidFill>
                <a:srgbClr val="00B0F0"/>
              </a:solidFill>
            </a:endParaRPr>
          </a:p>
          <a:p>
            <a:r>
              <a:rPr kumimoji="1" lang="ja-JP" altLang="en-US" sz="1400" dirty="0">
                <a:solidFill>
                  <a:srgbClr val="00B0F0"/>
                </a:solidFill>
              </a:rPr>
              <a:t>全体が中和されるようにイオンが配置されます</a:t>
            </a:r>
            <a:r>
              <a:rPr kumimoji="1" lang="en-US" altLang="ja-JP" sz="1400" dirty="0">
                <a:solidFill>
                  <a:srgbClr val="00B0F0"/>
                </a:solidFill>
              </a:rPr>
              <a:t>)</a:t>
            </a:r>
            <a:endParaRPr kumimoji="1" lang="en-US" altLang="ja-JP" sz="1200" dirty="0">
              <a:solidFill>
                <a:srgbClr val="00B0F0"/>
              </a:solidFill>
            </a:endParaRPr>
          </a:p>
          <a:p>
            <a:r>
              <a:rPr kumimoji="1" lang="ja-JP" altLang="en-US" sz="1600" dirty="0"/>
              <a:t>マージン</a:t>
            </a:r>
            <a:r>
              <a:rPr kumimoji="1" lang="en-US" altLang="ja-JP" sz="1600" dirty="0"/>
              <a:t>(</a:t>
            </a:r>
            <a:r>
              <a:rPr kumimoji="1" lang="ja-JP" altLang="en-US" sz="1600" dirty="0"/>
              <a:t>溶媒の層サイズの指定）</a:t>
            </a:r>
            <a:r>
              <a:rPr kumimoji="1" lang="en-US" altLang="ja-JP" sz="1600" dirty="0"/>
              <a:t>: 10Å</a:t>
            </a:r>
          </a:p>
          <a:p>
            <a:endParaRPr kumimoji="1" lang="en-US" altLang="ja-JP" sz="1600" dirty="0"/>
          </a:p>
          <a:p>
            <a:r>
              <a:rPr kumimoji="1" lang="ja-JP" altLang="en-US" sz="1600" u="sng" dirty="0"/>
              <a:t>その他は変えなくて</a:t>
            </a:r>
            <a:r>
              <a:rPr kumimoji="1" lang="en-US" altLang="ja-JP" sz="1600" u="sng" dirty="0"/>
              <a:t>OK</a:t>
            </a:r>
            <a:r>
              <a:rPr kumimoji="1" lang="ja-JP" altLang="en-US" sz="1600" u="sng" dirty="0"/>
              <a:t>（実行スクリプトで指定</a:t>
            </a:r>
            <a:r>
              <a:rPr kumimoji="1" lang="en-US" altLang="ja-JP" sz="1600" u="sng" dirty="0"/>
              <a:t>)</a:t>
            </a:r>
          </a:p>
        </p:txBody>
      </p:sp>
      <p:sp>
        <p:nvSpPr>
          <p:cNvPr id="24" name="四角形: 角を丸くする 23">
            <a:extLst>
              <a:ext uri="{FF2B5EF4-FFF2-40B4-BE49-F238E27FC236}">
                <a16:creationId xmlns:a16="http://schemas.microsoft.com/office/drawing/2014/main" id="{3460486D-7D02-43AB-BF24-DAD98E4ECF37}"/>
              </a:ext>
            </a:extLst>
          </p:cNvPr>
          <p:cNvSpPr/>
          <p:nvPr/>
        </p:nvSpPr>
        <p:spPr>
          <a:xfrm>
            <a:off x="2065099" y="2843353"/>
            <a:ext cx="553651" cy="25122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テキスト ボックス 24">
            <a:extLst>
              <a:ext uri="{FF2B5EF4-FFF2-40B4-BE49-F238E27FC236}">
                <a16:creationId xmlns:a16="http://schemas.microsoft.com/office/drawing/2014/main" id="{1313B368-684C-405B-85EB-C46908C875BE}"/>
              </a:ext>
            </a:extLst>
          </p:cNvPr>
          <p:cNvSpPr txBox="1"/>
          <p:nvPr/>
        </p:nvSpPr>
        <p:spPr>
          <a:xfrm>
            <a:off x="2188025" y="2030686"/>
            <a:ext cx="357790" cy="300082"/>
          </a:xfrm>
          <a:prstGeom prst="rect">
            <a:avLst/>
          </a:prstGeom>
          <a:noFill/>
        </p:spPr>
        <p:txBody>
          <a:bodyPr wrap="none" rtlCol="0">
            <a:spAutoFit/>
          </a:bodyPr>
          <a:lstStyle/>
          <a:p>
            <a:r>
              <a:rPr kumimoji="1" lang="ja-JP" altLang="en-US" sz="1350" dirty="0">
                <a:solidFill>
                  <a:srgbClr val="0070C0"/>
                </a:solidFill>
              </a:rPr>
              <a:t>③</a:t>
            </a:r>
          </a:p>
        </p:txBody>
      </p:sp>
      <p:sp>
        <p:nvSpPr>
          <p:cNvPr id="28" name="四角形: 角を丸くする 27">
            <a:extLst>
              <a:ext uri="{FF2B5EF4-FFF2-40B4-BE49-F238E27FC236}">
                <a16:creationId xmlns:a16="http://schemas.microsoft.com/office/drawing/2014/main" id="{B16B5590-5BC0-4CE3-99EE-A6447D4275CD}"/>
              </a:ext>
            </a:extLst>
          </p:cNvPr>
          <p:cNvSpPr/>
          <p:nvPr/>
        </p:nvSpPr>
        <p:spPr>
          <a:xfrm>
            <a:off x="2188025" y="4941895"/>
            <a:ext cx="553651" cy="25122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テキスト ボックス 11">
            <a:extLst>
              <a:ext uri="{FF2B5EF4-FFF2-40B4-BE49-F238E27FC236}">
                <a16:creationId xmlns:a16="http://schemas.microsoft.com/office/drawing/2014/main" id="{6F327928-CC45-4773-B05D-D85DF44CEFA1}"/>
              </a:ext>
            </a:extLst>
          </p:cNvPr>
          <p:cNvSpPr txBox="1"/>
          <p:nvPr/>
        </p:nvSpPr>
        <p:spPr>
          <a:xfrm>
            <a:off x="4661557" y="1735146"/>
            <a:ext cx="3741730" cy="369332"/>
          </a:xfrm>
          <a:prstGeom prst="rect">
            <a:avLst/>
          </a:prstGeom>
          <a:noFill/>
        </p:spPr>
        <p:txBody>
          <a:bodyPr wrap="none" rtlCol="0">
            <a:spAutoFit/>
          </a:bodyPr>
          <a:lstStyle/>
          <a:p>
            <a:r>
              <a:rPr kumimoji="1" lang="en-US" altLang="ja-JP" u="sng" dirty="0"/>
              <a:t>Compute-&gt;Simulations-&gt;Dynamics</a:t>
            </a:r>
            <a:endParaRPr kumimoji="1" lang="ja-JP" altLang="en-US" u="sng" dirty="0"/>
          </a:p>
        </p:txBody>
      </p:sp>
      <p:pic>
        <p:nvPicPr>
          <p:cNvPr id="30" name="図 29">
            <a:extLst>
              <a:ext uri="{FF2B5EF4-FFF2-40B4-BE49-F238E27FC236}">
                <a16:creationId xmlns:a16="http://schemas.microsoft.com/office/drawing/2014/main" id="{4F054FB2-487A-411C-A0FB-1016CB33F271}"/>
              </a:ext>
            </a:extLst>
          </p:cNvPr>
          <p:cNvPicPr>
            <a:picLocks noChangeAspect="1"/>
          </p:cNvPicPr>
          <p:nvPr/>
        </p:nvPicPr>
        <p:blipFill rotWithShape="1">
          <a:blip r:embed="rId3"/>
          <a:srcRect l="17704" t="28525" b="35069"/>
          <a:stretch/>
        </p:blipFill>
        <p:spPr>
          <a:xfrm>
            <a:off x="4660545" y="4159686"/>
            <a:ext cx="4444435" cy="1304043"/>
          </a:xfrm>
          <a:prstGeom prst="rect">
            <a:avLst/>
          </a:prstGeom>
        </p:spPr>
      </p:pic>
      <p:sp>
        <p:nvSpPr>
          <p:cNvPr id="4" name="正方形/長方形 3">
            <a:extLst>
              <a:ext uri="{FF2B5EF4-FFF2-40B4-BE49-F238E27FC236}">
                <a16:creationId xmlns:a16="http://schemas.microsoft.com/office/drawing/2014/main" id="{D9B21246-335B-4E17-B685-7457D72057CE}"/>
              </a:ext>
            </a:extLst>
          </p:cNvPr>
          <p:cNvSpPr/>
          <p:nvPr/>
        </p:nvSpPr>
        <p:spPr bwMode="auto">
          <a:xfrm>
            <a:off x="2357406" y="5614151"/>
            <a:ext cx="1664054" cy="300081"/>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defTabSz="914400" fontAlgn="base">
              <a:spcBef>
                <a:spcPct val="0"/>
              </a:spcBef>
              <a:spcAft>
                <a:spcPct val="0"/>
              </a:spcAft>
            </a:pPr>
            <a:r>
              <a:rPr kumimoji="1" lang="ja-JP" altLang="en-US" sz="800" b="0" i="0" u="none" strike="noStrike" cap="none" normalizeH="0" baseline="0" dirty="0">
                <a:ln>
                  <a:noFill/>
                </a:ln>
                <a:solidFill>
                  <a:schemeClr val="tx1"/>
                </a:solidFill>
                <a:effectLst/>
                <a:latin typeface="Times New Roman" pitchFamily="18" charset="0"/>
                <a:ea typeface="ＭＳ Ｐゴシック" pitchFamily="50" charset="-128"/>
              </a:rPr>
              <a:t>影響ないので自由</a:t>
            </a:r>
          </a:p>
        </p:txBody>
      </p:sp>
      <p:pic>
        <p:nvPicPr>
          <p:cNvPr id="5" name="図 4"/>
          <p:cNvPicPr>
            <a:picLocks noChangeAspect="1"/>
          </p:cNvPicPr>
          <p:nvPr/>
        </p:nvPicPr>
        <p:blipFill>
          <a:blip r:embed="rId4"/>
          <a:stretch>
            <a:fillRect/>
          </a:stretch>
        </p:blipFill>
        <p:spPr>
          <a:xfrm>
            <a:off x="2190403" y="2644834"/>
            <a:ext cx="206128" cy="103064"/>
          </a:xfrm>
          <a:prstGeom prst="rect">
            <a:avLst/>
          </a:prstGeom>
        </p:spPr>
      </p:pic>
      <p:sp>
        <p:nvSpPr>
          <p:cNvPr id="6" name="角丸四角形 5"/>
          <p:cNvSpPr/>
          <p:nvPr/>
        </p:nvSpPr>
        <p:spPr bwMode="auto">
          <a:xfrm>
            <a:off x="2135647" y="2644834"/>
            <a:ext cx="329203" cy="103064"/>
          </a:xfrm>
          <a:prstGeom prst="roundRect">
            <a:avLst/>
          </a:prstGeom>
          <a:noFill/>
          <a:ln>
            <a:solidFill>
              <a:srgbClr val="C0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Times New Roman" pitchFamily="18" charset="0"/>
              <a:ea typeface="ＭＳ Ｐゴシック" pitchFamily="50" charset="-128"/>
            </a:endParaRPr>
          </a:p>
        </p:txBody>
      </p:sp>
      <p:pic>
        <p:nvPicPr>
          <p:cNvPr id="7" name="図 6">
            <a:extLst>
              <a:ext uri="{FF2B5EF4-FFF2-40B4-BE49-F238E27FC236}">
                <a16:creationId xmlns:a16="http://schemas.microsoft.com/office/drawing/2014/main" id="{18842468-037C-465D-81D7-A1442E8B4BF3}"/>
              </a:ext>
            </a:extLst>
          </p:cNvPr>
          <p:cNvPicPr>
            <a:picLocks noChangeAspect="1"/>
          </p:cNvPicPr>
          <p:nvPr/>
        </p:nvPicPr>
        <p:blipFill>
          <a:blip r:embed="rId5"/>
          <a:stretch>
            <a:fillRect/>
          </a:stretch>
        </p:blipFill>
        <p:spPr>
          <a:xfrm>
            <a:off x="2840524" y="6141736"/>
            <a:ext cx="82088" cy="95386"/>
          </a:xfrm>
          <a:prstGeom prst="rect">
            <a:avLst/>
          </a:prstGeom>
          <a:ln w="3175">
            <a:solidFill>
              <a:schemeClr val="tx1"/>
            </a:solidFill>
          </a:ln>
        </p:spPr>
      </p:pic>
      <p:sp>
        <p:nvSpPr>
          <p:cNvPr id="10" name="正方形/長方形 9">
            <a:extLst>
              <a:ext uri="{FF2B5EF4-FFF2-40B4-BE49-F238E27FC236}">
                <a16:creationId xmlns:a16="http://schemas.microsoft.com/office/drawing/2014/main" id="{F218BCB6-692B-4348-988E-36607B3BB5E2}"/>
              </a:ext>
            </a:extLst>
          </p:cNvPr>
          <p:cNvSpPr/>
          <p:nvPr/>
        </p:nvSpPr>
        <p:spPr>
          <a:xfrm>
            <a:off x="4572000" y="913469"/>
            <a:ext cx="4222759" cy="892552"/>
          </a:xfrm>
          <a:prstGeom prst="rect">
            <a:avLst/>
          </a:prstGeom>
        </p:spPr>
        <p:txBody>
          <a:bodyPr wrap="none">
            <a:spAutoFit/>
          </a:bodyPr>
          <a:lstStyle/>
          <a:p>
            <a:r>
              <a:rPr kumimoji="1" lang="ja-JP" altLang="en-US" dirty="0"/>
              <a:t>⓪</a:t>
            </a:r>
            <a:r>
              <a:rPr kumimoji="1" lang="en-US" altLang="ja-JP" dirty="0"/>
              <a:t>FMO</a:t>
            </a:r>
            <a:r>
              <a:rPr kumimoji="1" lang="ja-JP" altLang="en-US" dirty="0"/>
              <a:t>計算と同じように構造準備</a:t>
            </a:r>
            <a:endParaRPr kumimoji="1" lang="en-US" altLang="ja-JP" dirty="0"/>
          </a:p>
          <a:p>
            <a:r>
              <a:rPr kumimoji="1" lang="en-US" altLang="ja-JP" dirty="0">
                <a:solidFill>
                  <a:srgbClr val="FF0000"/>
                </a:solidFill>
              </a:rPr>
              <a:t>※</a:t>
            </a:r>
            <a:r>
              <a:rPr kumimoji="1" lang="ja-JP" altLang="en-US" dirty="0">
                <a:solidFill>
                  <a:srgbClr val="FF0000"/>
                </a:solidFill>
              </a:rPr>
              <a:t>必ず電荷割り当て済みなのを確認</a:t>
            </a:r>
            <a:endParaRPr kumimoji="1" lang="en-US" altLang="ja-JP" dirty="0">
              <a:solidFill>
                <a:srgbClr val="FF0000"/>
              </a:solidFill>
            </a:endParaRPr>
          </a:p>
          <a:p>
            <a:r>
              <a:rPr kumimoji="1" lang="en-US" altLang="ja-JP" sz="1600" dirty="0">
                <a:solidFill>
                  <a:srgbClr val="FF0000"/>
                </a:solidFill>
              </a:rPr>
              <a:t>(compute -&gt; prepare -&gt; partial charges</a:t>
            </a:r>
            <a:r>
              <a:rPr kumimoji="1" lang="ja-JP" altLang="en-US" sz="1600" dirty="0">
                <a:solidFill>
                  <a:srgbClr val="FF0000"/>
                </a:solidFill>
              </a:rPr>
              <a:t>など</a:t>
            </a:r>
            <a:r>
              <a:rPr kumimoji="1" lang="en-US" altLang="ja-JP" sz="1600" dirty="0">
                <a:solidFill>
                  <a:srgbClr val="FF0000"/>
                </a:solidFill>
              </a:rPr>
              <a:t>)</a:t>
            </a:r>
          </a:p>
        </p:txBody>
      </p:sp>
    </p:spTree>
    <p:extLst>
      <p:ext uri="{BB962C8B-B14F-4D97-AF65-F5344CB8AC3E}">
        <p14:creationId xmlns:p14="http://schemas.microsoft.com/office/powerpoint/2010/main" val="232170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EF4DFD9-5077-4A42-B30B-039534308D3A}"/>
              </a:ext>
            </a:extLst>
          </p:cNvPr>
          <p:cNvPicPr>
            <a:picLocks noChangeAspect="1"/>
          </p:cNvPicPr>
          <p:nvPr/>
        </p:nvPicPr>
        <p:blipFill rotWithShape="1">
          <a:blip r:embed="rId2"/>
          <a:srcRect t="3912" b="-1"/>
          <a:stretch/>
        </p:blipFill>
        <p:spPr>
          <a:xfrm>
            <a:off x="223525" y="1547978"/>
            <a:ext cx="4145409" cy="4724351"/>
          </a:xfrm>
          <a:prstGeom prst="rect">
            <a:avLst/>
          </a:prstGeom>
        </p:spPr>
      </p:pic>
      <p:sp>
        <p:nvSpPr>
          <p:cNvPr id="2" name="タイトル 1">
            <a:extLst>
              <a:ext uri="{FF2B5EF4-FFF2-40B4-BE49-F238E27FC236}">
                <a16:creationId xmlns:a16="http://schemas.microsoft.com/office/drawing/2014/main" id="{CBF8B9A2-A844-4DB6-B670-8A95E0BBE44F}"/>
              </a:ext>
            </a:extLst>
          </p:cNvPr>
          <p:cNvSpPr>
            <a:spLocks noGrp="1"/>
          </p:cNvSpPr>
          <p:nvPr>
            <p:ph type="title"/>
          </p:nvPr>
        </p:nvSpPr>
        <p:spPr>
          <a:xfrm>
            <a:off x="2296230" y="307241"/>
            <a:ext cx="4678129" cy="492443"/>
          </a:xfrm>
        </p:spPr>
        <p:txBody>
          <a:bodyPr/>
          <a:lstStyle/>
          <a:p>
            <a:r>
              <a:rPr kumimoji="1" lang="en-US" altLang="ja-JP" dirty="0"/>
              <a:t>NPT</a:t>
            </a:r>
            <a:r>
              <a:rPr kumimoji="1" lang="ja-JP" altLang="en-US" dirty="0"/>
              <a:t>実行　構造準備</a:t>
            </a:r>
            <a:r>
              <a:rPr lang="en-US" altLang="ja-JP" dirty="0"/>
              <a:t>#2</a:t>
            </a:r>
            <a:endParaRPr kumimoji="1" lang="ja-JP" altLang="en-US" dirty="0"/>
          </a:p>
        </p:txBody>
      </p:sp>
      <p:sp>
        <p:nvSpPr>
          <p:cNvPr id="6" name="テキスト ボックス 5">
            <a:extLst>
              <a:ext uri="{FF2B5EF4-FFF2-40B4-BE49-F238E27FC236}">
                <a16:creationId xmlns:a16="http://schemas.microsoft.com/office/drawing/2014/main" id="{287BE89F-24A6-4928-B929-0209A0234680}"/>
              </a:ext>
            </a:extLst>
          </p:cNvPr>
          <p:cNvSpPr txBox="1"/>
          <p:nvPr/>
        </p:nvSpPr>
        <p:spPr>
          <a:xfrm>
            <a:off x="1869524" y="2125072"/>
            <a:ext cx="7206283" cy="286232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ja-JP" dirty="0"/>
              <a:t>np: </a:t>
            </a:r>
            <a:r>
              <a:rPr kumimoji="1" lang="ja-JP" altLang="en-US" dirty="0"/>
              <a:t>何コア使用するか</a:t>
            </a:r>
            <a:endParaRPr kumimoji="1" lang="en-US" altLang="ja-JP" dirty="0"/>
          </a:p>
          <a:p>
            <a:r>
              <a:rPr kumimoji="1" lang="en-US" altLang="ja-JP" dirty="0" err="1"/>
              <a:t>heatps</a:t>
            </a:r>
            <a:r>
              <a:rPr kumimoji="1" lang="en-US" altLang="ja-JP" dirty="0"/>
              <a:t> – </a:t>
            </a:r>
            <a:r>
              <a:rPr kumimoji="1" lang="en-US" altLang="ja-JP" dirty="0" err="1"/>
              <a:t>equilps</a:t>
            </a:r>
            <a:r>
              <a:rPr kumimoji="1" lang="en-US" altLang="ja-JP" dirty="0"/>
              <a:t>: </a:t>
            </a:r>
            <a:r>
              <a:rPr kumimoji="1" lang="ja-JP" altLang="en-US" dirty="0"/>
              <a:t>昇温から平衡化をそれぞれ何</a:t>
            </a:r>
            <a:r>
              <a:rPr kumimoji="1" lang="en-US" altLang="ja-JP" dirty="0" err="1"/>
              <a:t>ps</a:t>
            </a:r>
            <a:r>
              <a:rPr kumimoji="1" lang="ja-JP" altLang="en-US" dirty="0"/>
              <a:t>流すか</a:t>
            </a:r>
            <a:r>
              <a:rPr kumimoji="1" lang="ja-JP" altLang="en-US" sz="1600" dirty="0"/>
              <a:t>（デフォルトで</a:t>
            </a:r>
            <a:r>
              <a:rPr kumimoji="1" lang="en-US" altLang="ja-JP" sz="1600" dirty="0"/>
              <a:t>ok)</a:t>
            </a:r>
          </a:p>
          <a:p>
            <a:r>
              <a:rPr kumimoji="1" lang="en-US" altLang="ja-JP" dirty="0" err="1"/>
              <a:t>prodps</a:t>
            </a:r>
            <a:r>
              <a:rPr kumimoji="1" lang="en-US" altLang="ja-JP" dirty="0"/>
              <a:t>: </a:t>
            </a:r>
            <a:r>
              <a:rPr kumimoji="1" lang="ja-JP" altLang="en-US" dirty="0"/>
              <a:t>プロダクションを流す時間</a:t>
            </a:r>
            <a:r>
              <a:rPr kumimoji="1" lang="en-US" altLang="ja-JP" dirty="0"/>
              <a:t>(</a:t>
            </a:r>
            <a:r>
              <a:rPr kumimoji="1" lang="en-US" altLang="ja-JP" dirty="0" err="1"/>
              <a:t>ps</a:t>
            </a:r>
            <a:r>
              <a:rPr kumimoji="1" lang="en-US" altLang="ja-JP" dirty="0"/>
              <a:t>)</a:t>
            </a:r>
          </a:p>
          <a:p>
            <a:r>
              <a:rPr kumimoji="1" lang="en-US" altLang="ja-JP" dirty="0"/>
              <a:t>Interval: MOE</a:t>
            </a:r>
            <a:r>
              <a:rPr kumimoji="1" lang="ja-JP" altLang="en-US" dirty="0"/>
              <a:t>の</a:t>
            </a:r>
            <a:r>
              <a:rPr kumimoji="1" lang="en-US" altLang="ja-JP" dirty="0"/>
              <a:t>checkpoint</a:t>
            </a:r>
            <a:r>
              <a:rPr kumimoji="1" lang="ja-JP" altLang="en-US" dirty="0"/>
              <a:t>に相当</a:t>
            </a:r>
            <a:r>
              <a:rPr kumimoji="1" lang="en-US" altLang="ja-JP" dirty="0"/>
              <a:t>,  </a:t>
            </a:r>
            <a:r>
              <a:rPr kumimoji="1" lang="ja-JP" altLang="en-US" dirty="0"/>
              <a:t>何</a:t>
            </a:r>
            <a:r>
              <a:rPr kumimoji="1" lang="en-US" altLang="ja-JP" dirty="0" err="1"/>
              <a:t>ps</a:t>
            </a:r>
            <a:r>
              <a:rPr kumimoji="1" lang="ja-JP" altLang="en-US" dirty="0"/>
              <a:t>ごとにファイルを分けるか</a:t>
            </a:r>
            <a:endParaRPr kumimoji="1" lang="en-US" altLang="ja-JP" dirty="0"/>
          </a:p>
          <a:p>
            <a:r>
              <a:rPr kumimoji="1" lang="en-US" altLang="ja-JP" dirty="0"/>
              <a:t>  </a:t>
            </a:r>
          </a:p>
          <a:p>
            <a:r>
              <a:rPr kumimoji="1" lang="en-US" altLang="ja-JP" dirty="0" err="1"/>
              <a:t>cutval</a:t>
            </a:r>
            <a:r>
              <a:rPr kumimoji="1" lang="en-US" altLang="ja-JP" dirty="0"/>
              <a:t>: </a:t>
            </a:r>
            <a:r>
              <a:rPr kumimoji="1" lang="en-US" altLang="ja-JP" dirty="0" err="1"/>
              <a:t>cutof</a:t>
            </a:r>
            <a:r>
              <a:rPr kumimoji="1" lang="ja-JP" altLang="en-US" dirty="0"/>
              <a:t>半径　</a:t>
            </a:r>
            <a:r>
              <a:rPr kumimoji="1" lang="en-US" altLang="ja-JP" dirty="0"/>
              <a:t>12</a:t>
            </a:r>
            <a:r>
              <a:rPr kumimoji="1" lang="ja-JP" altLang="en-US" dirty="0"/>
              <a:t>程度を推奨</a:t>
            </a:r>
            <a:r>
              <a:rPr kumimoji="1" lang="en-US" altLang="ja-JP" dirty="0"/>
              <a:t>(MOE</a:t>
            </a:r>
            <a:r>
              <a:rPr kumimoji="1" lang="ja-JP" altLang="en-US" dirty="0"/>
              <a:t>では</a:t>
            </a:r>
            <a:r>
              <a:rPr kumimoji="1" lang="en-US" altLang="ja-JP" dirty="0"/>
              <a:t>10</a:t>
            </a:r>
            <a:r>
              <a:rPr kumimoji="1" lang="ja-JP" altLang="en-US" dirty="0"/>
              <a:t>がデフォルト</a:t>
            </a:r>
            <a:r>
              <a:rPr kumimoji="1" lang="en-US" altLang="ja-JP" dirty="0"/>
              <a:t>)</a:t>
            </a:r>
          </a:p>
          <a:p>
            <a:r>
              <a:rPr kumimoji="1" lang="en-US" altLang="ja-JP" dirty="0" err="1"/>
              <a:t>pval</a:t>
            </a:r>
            <a:r>
              <a:rPr kumimoji="1" lang="en-US" altLang="ja-JP" dirty="0"/>
              <a:t>: </a:t>
            </a:r>
            <a:r>
              <a:rPr kumimoji="1" lang="ja-JP" altLang="en-US" dirty="0"/>
              <a:t>圧力の値</a:t>
            </a:r>
            <a:r>
              <a:rPr kumimoji="1" lang="en-US" altLang="ja-JP" dirty="0"/>
              <a:t>(bar)</a:t>
            </a:r>
          </a:p>
          <a:p>
            <a:r>
              <a:rPr kumimoji="1" lang="en-US" altLang="ja-JP" dirty="0" err="1"/>
              <a:t>dtval</a:t>
            </a:r>
            <a:r>
              <a:rPr kumimoji="1" lang="en-US" altLang="ja-JP" dirty="0"/>
              <a:t>: </a:t>
            </a:r>
            <a:r>
              <a:rPr kumimoji="1" lang="ja-JP" altLang="en-US" dirty="0"/>
              <a:t>時間刻み</a:t>
            </a:r>
            <a:r>
              <a:rPr kumimoji="1" lang="en-US" altLang="ja-JP" dirty="0"/>
              <a:t>(</a:t>
            </a:r>
            <a:r>
              <a:rPr kumimoji="1" lang="en-US" altLang="ja-JP" dirty="0" err="1"/>
              <a:t>ps</a:t>
            </a:r>
            <a:r>
              <a:rPr kumimoji="1" lang="en-US" altLang="ja-JP" dirty="0"/>
              <a:t>)</a:t>
            </a:r>
          </a:p>
          <a:p>
            <a:r>
              <a:rPr kumimoji="1" lang="en-US" altLang="ja-JP" dirty="0" err="1"/>
              <a:t>tempval</a:t>
            </a:r>
            <a:r>
              <a:rPr kumimoji="1" lang="en-US" altLang="ja-JP" dirty="0"/>
              <a:t>: </a:t>
            </a:r>
            <a:r>
              <a:rPr kumimoji="1" lang="ja-JP" altLang="en-US" dirty="0"/>
              <a:t>温度</a:t>
            </a:r>
            <a:r>
              <a:rPr kumimoji="1" lang="en-US" altLang="ja-JP" dirty="0"/>
              <a:t>(K)</a:t>
            </a:r>
          </a:p>
          <a:p>
            <a:r>
              <a:rPr kumimoji="1" lang="en-US" altLang="ja-JP" dirty="0" err="1"/>
              <a:t>restmask</a:t>
            </a:r>
            <a:r>
              <a:rPr kumimoji="1" lang="en-US" altLang="ja-JP" dirty="0"/>
              <a:t>: </a:t>
            </a:r>
            <a:r>
              <a:rPr kumimoji="1" lang="ja-JP" altLang="en-US" dirty="0"/>
              <a:t>拘束の際にどの原子に拘束をかけるか</a:t>
            </a:r>
            <a:r>
              <a:rPr kumimoji="1" lang="en-US" altLang="ja-JP" dirty="0"/>
              <a:t> </a:t>
            </a:r>
          </a:p>
        </p:txBody>
      </p:sp>
      <p:sp>
        <p:nvSpPr>
          <p:cNvPr id="7" name="正方形/長方形 6">
            <a:extLst>
              <a:ext uri="{FF2B5EF4-FFF2-40B4-BE49-F238E27FC236}">
                <a16:creationId xmlns:a16="http://schemas.microsoft.com/office/drawing/2014/main" id="{A5F2CC65-2648-4376-9707-68C3FE6EFEC1}"/>
              </a:ext>
            </a:extLst>
          </p:cNvPr>
          <p:cNvSpPr/>
          <p:nvPr/>
        </p:nvSpPr>
        <p:spPr>
          <a:xfrm>
            <a:off x="328576" y="1046204"/>
            <a:ext cx="6739393" cy="369332"/>
          </a:xfrm>
          <a:prstGeom prst="rect">
            <a:avLst/>
          </a:prstGeom>
        </p:spPr>
        <p:txBody>
          <a:bodyPr wrap="square">
            <a:spAutoFit/>
          </a:bodyPr>
          <a:lstStyle/>
          <a:p>
            <a:r>
              <a:rPr lang="ja-JP" altLang="en-US" dirty="0"/>
              <a:t>ambertbm_with_relax_ver2p</a:t>
            </a:r>
            <a:r>
              <a:rPr lang="en-US" altLang="ja-JP" dirty="0"/>
              <a:t>3</a:t>
            </a:r>
            <a:r>
              <a:rPr lang="ja-JP" altLang="en-US" dirty="0"/>
              <a:t>.sh のファイル冒頭でパラメータ設定</a:t>
            </a:r>
          </a:p>
        </p:txBody>
      </p:sp>
    </p:spTree>
    <p:extLst>
      <p:ext uri="{BB962C8B-B14F-4D97-AF65-F5344CB8AC3E}">
        <p14:creationId xmlns:p14="http://schemas.microsoft.com/office/powerpoint/2010/main" val="613423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6DA9AD82-E6E5-4D94-B9C2-0BDA7794854C}"/>
              </a:ext>
            </a:extLst>
          </p:cNvPr>
          <p:cNvSpPr txBox="1">
            <a:spLocks/>
          </p:cNvSpPr>
          <p:nvPr/>
        </p:nvSpPr>
        <p:spPr bwMode="auto">
          <a:xfrm>
            <a:off x="2296230" y="307241"/>
            <a:ext cx="46781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spcBef>
                <a:spcPct val="0"/>
              </a:spcBef>
              <a:spcAft>
                <a:spcPct val="0"/>
              </a:spcAft>
              <a:defRPr kumimoji="1" sz="3200">
                <a:solidFill>
                  <a:srgbClr val="3333CC"/>
                </a:solidFill>
                <a:latin typeface="+mj-lt"/>
                <a:ea typeface="+mj-ea"/>
                <a:cs typeface="+mj-cs"/>
              </a:defRPr>
            </a:lvl1pPr>
            <a:lvl2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5pPr>
            <a:lvl6pPr marL="4572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6pPr>
            <a:lvl7pPr marL="9144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7pPr>
            <a:lvl8pPr marL="13716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8pPr>
            <a:lvl9pPr marL="18288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9pPr>
          </a:lstStyle>
          <a:p>
            <a:pPr defTabSz="914400"/>
            <a:r>
              <a:rPr lang="en-US" altLang="ja-JP" kern="0" dirty="0"/>
              <a:t>NPT</a:t>
            </a:r>
            <a:r>
              <a:rPr lang="ja-JP" altLang="en-US" kern="0" dirty="0"/>
              <a:t>実行　構造準備</a:t>
            </a:r>
            <a:r>
              <a:rPr lang="en-US" altLang="ja-JP" kern="0" dirty="0"/>
              <a:t>#3</a:t>
            </a:r>
            <a:endParaRPr lang="ja-JP" altLang="en-US" kern="0" dirty="0"/>
          </a:p>
        </p:txBody>
      </p:sp>
      <p:pic>
        <p:nvPicPr>
          <p:cNvPr id="5" name="図 4">
            <a:extLst>
              <a:ext uri="{FF2B5EF4-FFF2-40B4-BE49-F238E27FC236}">
                <a16:creationId xmlns:a16="http://schemas.microsoft.com/office/drawing/2014/main" id="{3D457E1E-6AF3-4267-82B7-6E4220193AC5}"/>
              </a:ext>
            </a:extLst>
          </p:cNvPr>
          <p:cNvPicPr>
            <a:picLocks noChangeAspect="1"/>
          </p:cNvPicPr>
          <p:nvPr/>
        </p:nvPicPr>
        <p:blipFill>
          <a:blip r:embed="rId2"/>
          <a:stretch>
            <a:fillRect/>
          </a:stretch>
        </p:blipFill>
        <p:spPr>
          <a:xfrm>
            <a:off x="1143314" y="1875796"/>
            <a:ext cx="6781800" cy="1428750"/>
          </a:xfrm>
          <a:prstGeom prst="rect">
            <a:avLst/>
          </a:prstGeom>
        </p:spPr>
      </p:pic>
      <p:sp>
        <p:nvSpPr>
          <p:cNvPr id="6" name="正方形/長方形 5">
            <a:extLst>
              <a:ext uri="{FF2B5EF4-FFF2-40B4-BE49-F238E27FC236}">
                <a16:creationId xmlns:a16="http://schemas.microsoft.com/office/drawing/2014/main" id="{5FBDAE61-E30F-47E4-8DDC-CECEF0636BFA}"/>
              </a:ext>
            </a:extLst>
          </p:cNvPr>
          <p:cNvSpPr/>
          <p:nvPr/>
        </p:nvSpPr>
        <p:spPr bwMode="auto">
          <a:xfrm>
            <a:off x="1707886" y="1949713"/>
            <a:ext cx="1571861" cy="604562"/>
          </a:xfrm>
          <a:prstGeom prst="rect">
            <a:avLst/>
          </a:prstGeom>
          <a:noFill/>
          <a:ln w="28575" cap="flat" cmpd="sng"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Times New Roman" pitchFamily="18" charset="0"/>
              <a:ea typeface="ＭＳ Ｐゴシック" pitchFamily="50" charset="-128"/>
            </a:endParaRPr>
          </a:p>
        </p:txBody>
      </p:sp>
      <p:sp>
        <p:nvSpPr>
          <p:cNvPr id="7" name="テキスト ボックス 6">
            <a:extLst>
              <a:ext uri="{FF2B5EF4-FFF2-40B4-BE49-F238E27FC236}">
                <a16:creationId xmlns:a16="http://schemas.microsoft.com/office/drawing/2014/main" id="{25DB5F2E-C51D-48B3-974B-3CA0D8B86FC0}"/>
              </a:ext>
            </a:extLst>
          </p:cNvPr>
          <p:cNvSpPr txBox="1"/>
          <p:nvPr/>
        </p:nvSpPr>
        <p:spPr>
          <a:xfrm>
            <a:off x="400521" y="1248579"/>
            <a:ext cx="3289683" cy="369332"/>
          </a:xfrm>
          <a:prstGeom prst="rect">
            <a:avLst/>
          </a:prstGeom>
          <a:noFill/>
        </p:spPr>
        <p:txBody>
          <a:bodyPr wrap="none" rtlCol="0">
            <a:spAutoFit/>
          </a:bodyPr>
          <a:lstStyle/>
          <a:p>
            <a:r>
              <a:rPr kumimoji="1" lang="ja-JP" altLang="en-US" dirty="0"/>
              <a:t>■　</a:t>
            </a:r>
            <a:r>
              <a:rPr kumimoji="1" lang="en-US" altLang="ja-JP" dirty="0" err="1"/>
              <a:t>tsubame</a:t>
            </a:r>
            <a:r>
              <a:rPr kumimoji="1" lang="ja-JP" altLang="en-US" dirty="0"/>
              <a:t>の場合の追加設定</a:t>
            </a:r>
            <a:endParaRPr kumimoji="1" lang="en-US" altLang="ja-JP" dirty="0"/>
          </a:p>
        </p:txBody>
      </p:sp>
      <p:sp>
        <p:nvSpPr>
          <p:cNvPr id="8" name="テキスト ボックス 7">
            <a:extLst>
              <a:ext uri="{FF2B5EF4-FFF2-40B4-BE49-F238E27FC236}">
                <a16:creationId xmlns:a16="http://schemas.microsoft.com/office/drawing/2014/main" id="{05BDA7F7-A747-4EC1-844C-10B6CC1FF3F3}"/>
              </a:ext>
            </a:extLst>
          </p:cNvPr>
          <p:cNvSpPr txBox="1"/>
          <p:nvPr/>
        </p:nvSpPr>
        <p:spPr>
          <a:xfrm>
            <a:off x="400521" y="3450985"/>
            <a:ext cx="8540480" cy="923330"/>
          </a:xfrm>
          <a:prstGeom prst="rect">
            <a:avLst/>
          </a:prstGeom>
          <a:noFill/>
        </p:spPr>
        <p:txBody>
          <a:bodyPr wrap="none" rtlCol="0">
            <a:spAutoFit/>
          </a:bodyPr>
          <a:lstStyle/>
          <a:p>
            <a:r>
              <a:rPr kumimoji="1" lang="en-US" altLang="ja-JP" dirty="0" err="1"/>
              <a:t>f_node</a:t>
            </a:r>
            <a:r>
              <a:rPr kumimoji="1" lang="ja-JP" altLang="en-US" dirty="0"/>
              <a:t>：　使用ノードの指定　</a:t>
            </a:r>
            <a:r>
              <a:rPr kumimoji="1" lang="en-US" altLang="ja-JP" dirty="0"/>
              <a:t>np</a:t>
            </a:r>
            <a:r>
              <a:rPr kumimoji="1" lang="ja-JP" altLang="en-US" dirty="0"/>
              <a:t>の値に応じて変更</a:t>
            </a:r>
            <a:r>
              <a:rPr kumimoji="1" lang="en-US" altLang="ja-JP" dirty="0"/>
              <a:t>(1</a:t>
            </a:r>
            <a:r>
              <a:rPr kumimoji="1" lang="ja-JP" altLang="en-US" dirty="0"/>
              <a:t>ノードは</a:t>
            </a:r>
            <a:r>
              <a:rPr kumimoji="1" lang="en-US" altLang="ja-JP" dirty="0"/>
              <a:t>28</a:t>
            </a:r>
            <a:r>
              <a:rPr kumimoji="1" lang="ja-JP" altLang="en-US" dirty="0"/>
              <a:t>コア</a:t>
            </a:r>
            <a:r>
              <a:rPr kumimoji="1" lang="en-US" altLang="ja-JP" dirty="0"/>
              <a:t>)</a:t>
            </a:r>
          </a:p>
          <a:p>
            <a:r>
              <a:rPr kumimoji="1" lang="en-US" altLang="ja-JP" dirty="0" err="1"/>
              <a:t>h_rt</a:t>
            </a:r>
            <a:r>
              <a:rPr kumimoji="1" lang="en-US" altLang="ja-JP" dirty="0"/>
              <a:t>: </a:t>
            </a:r>
            <a:r>
              <a:rPr kumimoji="1" lang="ja-JP" altLang="en-US" dirty="0"/>
              <a:t>時間 </a:t>
            </a:r>
            <a:r>
              <a:rPr kumimoji="1" lang="en-US" altLang="ja-JP" dirty="0"/>
              <a:t>Max 24</a:t>
            </a:r>
            <a:r>
              <a:rPr kumimoji="1" lang="ja-JP" altLang="en-US" dirty="0"/>
              <a:t>時間</a:t>
            </a:r>
            <a:endParaRPr kumimoji="1" lang="en-US" altLang="ja-JP" dirty="0"/>
          </a:p>
          <a:p>
            <a:r>
              <a:rPr kumimoji="1" lang="en-US" altLang="ja-JP" dirty="0"/>
              <a:t>-p </a:t>
            </a:r>
            <a:r>
              <a:rPr kumimoji="1" lang="ja-JP" altLang="en-US" dirty="0"/>
              <a:t>優先度</a:t>
            </a:r>
            <a:r>
              <a:rPr kumimoji="1" lang="en-US" altLang="ja-JP" dirty="0"/>
              <a:t> -5</a:t>
            </a:r>
            <a:r>
              <a:rPr kumimoji="1" lang="ja-JP" altLang="en-US" dirty="0"/>
              <a:t>がデフォルト </a:t>
            </a:r>
            <a:r>
              <a:rPr kumimoji="1" lang="en-US" altLang="ja-JP" dirty="0"/>
              <a:t>-4, -3</a:t>
            </a:r>
            <a:r>
              <a:rPr kumimoji="1" lang="ja-JP" altLang="en-US" dirty="0"/>
              <a:t>にすると優先度上がる（使用ポイントが増えるため</a:t>
            </a:r>
            <a:r>
              <a:rPr kumimoji="1" lang="en-US" altLang="ja-JP" dirty="0"/>
              <a:t>×</a:t>
            </a:r>
            <a:r>
              <a:rPr kumimoji="1" lang="ja-JP" altLang="en-US" dirty="0"/>
              <a:t>）</a:t>
            </a:r>
          </a:p>
        </p:txBody>
      </p:sp>
    </p:spTree>
    <p:extLst>
      <p:ext uri="{BB962C8B-B14F-4D97-AF65-F5344CB8AC3E}">
        <p14:creationId xmlns:p14="http://schemas.microsoft.com/office/powerpoint/2010/main" val="156550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8CEA484-988F-49E2-A3E8-8CC79F9A3B7E}"/>
              </a:ext>
            </a:extLst>
          </p:cNvPr>
          <p:cNvSpPr>
            <a:spLocks noChangeArrowheads="1"/>
          </p:cNvSpPr>
          <p:nvPr/>
        </p:nvSpPr>
        <p:spPr bwMode="auto">
          <a:xfrm>
            <a:off x="482573" y="1351247"/>
            <a:ext cx="7716799"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ja-JP" altLang="en-US" sz="2000" dirty="0">
                <a:latin typeface="Arial" panose="020B0604020202020204" pitchFamily="34" charset="0"/>
              </a:rPr>
              <a:t>■　</a:t>
            </a:r>
            <a:r>
              <a:rPr kumimoji="0" lang="ja-JP" altLang="ja-JP" sz="2000" b="0" i="0" u="none" strike="noStrike" cap="none" normalizeH="0" baseline="0" dirty="0">
                <a:ln>
                  <a:noFill/>
                </a:ln>
                <a:solidFill>
                  <a:schemeClr val="tx1"/>
                </a:solidFill>
                <a:effectLst/>
                <a:latin typeface="Arial" panose="020B0604020202020204" pitchFamily="34" charset="0"/>
              </a:rPr>
              <a:t>実行方法</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lang="ja-JP" altLang="en-US" sz="2000" dirty="0">
                <a:latin typeface="Arial" panose="020B0604020202020204" pitchFamily="34" charset="0"/>
              </a:rPr>
              <a:t>サーバ上任意の</a:t>
            </a:r>
            <a:r>
              <a:rPr kumimoji="0" lang="ja-JP" altLang="ja-JP" sz="2000" b="0" i="0" u="none" strike="noStrike" cap="none" normalizeH="0" baseline="0" dirty="0">
                <a:ln>
                  <a:noFill/>
                </a:ln>
                <a:solidFill>
                  <a:schemeClr val="tx1"/>
                </a:solidFill>
                <a:effectLst/>
                <a:latin typeface="Arial" panose="020B0604020202020204" pitchFamily="34" charset="0"/>
              </a:rPr>
              <a:t>ディレクトリに</a:t>
            </a:r>
            <a:r>
              <a:rPr kumimoji="0" lang="ja-JP" altLang="en-US" sz="2000" b="0" i="0" u="none" strike="noStrike" cap="none" normalizeH="0" baseline="0" dirty="0">
                <a:ln>
                  <a:noFill/>
                </a:ln>
                <a:solidFill>
                  <a:schemeClr val="tx1"/>
                </a:solidFill>
                <a:effectLst/>
                <a:latin typeface="Arial" panose="020B0604020202020204" pitchFamily="34" charset="0"/>
              </a:rPr>
              <a:t>以下を入れる</a:t>
            </a:r>
            <a:endParaRPr kumimoji="0" lang="en-US" altLang="ja-JP" sz="20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ja-JP" sz="2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2000" b="0" i="0" u="none" strike="noStrike" cap="none" normalizeH="0" baseline="0" dirty="0">
                <a:ln>
                  <a:noFill/>
                </a:ln>
                <a:solidFill>
                  <a:schemeClr val="tx1"/>
                </a:solidFill>
                <a:effectLst/>
                <a:latin typeface="Arial" panose="020B0604020202020204" pitchFamily="34" charset="0"/>
              </a:rPr>
              <a:t>・</a:t>
            </a:r>
            <a:r>
              <a:rPr kumimoji="0" lang="en-US" altLang="ja-JP" sz="2000" b="0" i="0" u="none" strike="noStrike" cap="none" normalizeH="0" baseline="0" dirty="0">
                <a:ln>
                  <a:noFill/>
                </a:ln>
                <a:solidFill>
                  <a:schemeClr val="tx1"/>
                </a:solidFill>
                <a:effectLst/>
                <a:latin typeface="Arial" panose="020B0604020202020204" pitchFamily="34" charset="0"/>
              </a:rPr>
              <a:t>(MOE</a:t>
            </a:r>
            <a:r>
              <a:rPr kumimoji="0" lang="ja-JP" altLang="en-US" sz="2000" b="0" i="0" u="none" strike="noStrike" cap="none" normalizeH="0" baseline="0" dirty="0">
                <a:ln>
                  <a:noFill/>
                </a:ln>
                <a:solidFill>
                  <a:schemeClr val="tx1"/>
                </a:solidFill>
                <a:effectLst/>
                <a:latin typeface="Arial" panose="020B0604020202020204" pitchFamily="34" charset="0"/>
              </a:rPr>
              <a:t>や</a:t>
            </a:r>
            <a:r>
              <a:rPr kumimoji="0" lang="en-US" altLang="ja-JP" sz="2000" b="0" i="0" u="none" strike="noStrike" cap="none" normalizeH="0" baseline="0" dirty="0" err="1">
                <a:ln>
                  <a:noFill/>
                </a:ln>
                <a:solidFill>
                  <a:schemeClr val="tx1"/>
                </a:solidFill>
                <a:effectLst/>
                <a:latin typeface="Arial" panose="020B0604020202020204" pitchFamily="34" charset="0"/>
              </a:rPr>
              <a:t>tleap</a:t>
            </a:r>
            <a:r>
              <a:rPr kumimoji="0" lang="ja-JP" altLang="en-US" sz="2000" b="0" i="0" u="none" strike="noStrike" cap="none" normalizeH="0" baseline="0" dirty="0">
                <a:ln>
                  <a:noFill/>
                </a:ln>
                <a:solidFill>
                  <a:schemeClr val="tx1"/>
                </a:solidFill>
                <a:effectLst/>
                <a:latin typeface="Arial" panose="020B0604020202020204" pitchFamily="34" charset="0"/>
              </a:rPr>
              <a:t>で作成した</a:t>
            </a:r>
            <a:r>
              <a:rPr kumimoji="0" lang="en-US" altLang="ja-JP" sz="2000" b="0" i="0" u="none" strike="noStrike" cap="none" normalizeH="0" baseline="0" dirty="0">
                <a:ln>
                  <a:noFill/>
                </a:ln>
                <a:solidFill>
                  <a:schemeClr val="tx1"/>
                </a:solidFill>
                <a:effectLst/>
                <a:latin typeface="Arial" panose="020B0604020202020204" pitchFamily="34" charset="0"/>
              </a:rPr>
              <a:t>) </a:t>
            </a:r>
            <a:r>
              <a:rPr kumimoji="0" lang="en-US" altLang="ja-JP" sz="2000" b="0" i="0" u="none" strike="noStrike" cap="none" normalizeH="0" baseline="0" dirty="0" err="1">
                <a:ln>
                  <a:noFill/>
                </a:ln>
                <a:solidFill>
                  <a:schemeClr val="tx1"/>
                </a:solidFill>
                <a:effectLst/>
                <a:latin typeface="Arial" panose="020B0604020202020204" pitchFamily="34" charset="0"/>
              </a:rPr>
              <a:t>prmtop</a:t>
            </a:r>
            <a:r>
              <a:rPr kumimoji="0" lang="en-US" altLang="ja-JP" sz="2000" b="0" i="0" u="none" strike="noStrike" cap="none" normalizeH="0" baseline="0" dirty="0">
                <a:ln>
                  <a:noFill/>
                </a:ln>
                <a:solidFill>
                  <a:schemeClr val="tx1"/>
                </a:solidFill>
                <a:effectLst/>
                <a:latin typeface="Arial" panose="020B0604020202020204" pitchFamily="34" charset="0"/>
              </a:rPr>
              <a:t>, a.0.coor</a:t>
            </a:r>
          </a:p>
          <a:p>
            <a:pPr lvl="0" defTabSz="914400" eaLnBrk="0" fontAlgn="base" hangingPunct="0">
              <a:spcBef>
                <a:spcPct val="0"/>
              </a:spcBef>
              <a:spcAft>
                <a:spcPct val="0"/>
              </a:spcAft>
            </a:pPr>
            <a:r>
              <a:rPr lang="ja-JP" altLang="en-US" sz="2000" dirty="0">
                <a:latin typeface="Arial" panose="020B0604020202020204" pitchFamily="34" charset="0"/>
              </a:rPr>
              <a:t>・</a:t>
            </a:r>
            <a:r>
              <a:rPr lang="ja-JP" altLang="en-US" sz="2000" dirty="0"/>
              <a:t> ambertbm_with_relax_ver2p</a:t>
            </a:r>
            <a:r>
              <a:rPr lang="en-US" altLang="ja-JP" sz="2000" dirty="0"/>
              <a:t>4</a:t>
            </a:r>
            <a:r>
              <a:rPr lang="ja-JP" altLang="en-US" sz="2000" dirty="0"/>
              <a:t>.sh </a:t>
            </a:r>
            <a:endParaRPr lang="en-US" altLang="ja-JP" sz="2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000" b="0" i="0" u="none" strike="noStrike" cap="none" normalizeH="0" baseline="0" dirty="0">
                <a:ln>
                  <a:noFill/>
                </a:ln>
                <a:solidFill>
                  <a:schemeClr val="tx1"/>
                </a:solidFill>
                <a:effectLst/>
                <a:latin typeface="Arial" panose="020B0604020202020204" pitchFamily="34" charset="0"/>
              </a:rPr>
              <a:t>2. T</a:t>
            </a:r>
            <a:r>
              <a:rPr kumimoji="0" lang="ja-JP" altLang="ja-JP" sz="2000" b="0" i="0" u="none" strike="noStrike" cap="none" normalizeH="0" baseline="0" dirty="0">
                <a:ln>
                  <a:noFill/>
                </a:ln>
                <a:solidFill>
                  <a:schemeClr val="tx1"/>
                </a:solidFill>
                <a:effectLst/>
                <a:latin typeface="Arial" panose="020B0604020202020204" pitchFamily="34" charset="0"/>
              </a:rPr>
              <a:t>subame上で以下コマンドで実行</a:t>
            </a:r>
            <a:endParaRPr kumimoji="0" lang="en-US" altLang="ja-JP"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2400" b="0" i="0" u="none" strike="noStrike" cap="none" normalizeH="0" baseline="0" dirty="0">
              <a:ln>
                <a:noFill/>
              </a:ln>
              <a:solidFill>
                <a:schemeClr val="tx1"/>
              </a:solidFill>
              <a:effectLst/>
              <a:latin typeface="Arial" panose="020B0604020202020204" pitchFamily="34" charset="0"/>
            </a:endParaRPr>
          </a:p>
          <a:p>
            <a:pPr lvl="0" defTabSz="914400" eaLnBrk="0" fontAlgn="base" hangingPunct="0">
              <a:spcBef>
                <a:spcPct val="0"/>
              </a:spcBef>
              <a:spcAft>
                <a:spcPct val="0"/>
              </a:spcAft>
            </a:pPr>
            <a:r>
              <a:rPr kumimoji="0" lang="en-US" altLang="ja-JP" sz="2000" b="0" i="0" u="none" strike="noStrike" cap="none" normalizeH="0" baseline="0" dirty="0" err="1">
                <a:ln>
                  <a:noFill/>
                </a:ln>
                <a:solidFill>
                  <a:srgbClr val="C00000"/>
                </a:solidFill>
                <a:effectLst/>
                <a:latin typeface="Arial" panose="020B0604020202020204" pitchFamily="34" charset="0"/>
              </a:rPr>
              <a:t>Qsub</a:t>
            </a:r>
            <a:r>
              <a:rPr kumimoji="0" lang="en-US" altLang="ja-JP" sz="2000" b="0" i="0" u="none" strike="noStrike" cap="none" normalizeH="0" baseline="0" dirty="0">
                <a:ln>
                  <a:noFill/>
                </a:ln>
                <a:solidFill>
                  <a:srgbClr val="C00000"/>
                </a:solidFill>
                <a:effectLst/>
                <a:latin typeface="Arial" panose="020B0604020202020204" pitchFamily="34" charset="0"/>
              </a:rPr>
              <a:t> –g </a:t>
            </a:r>
            <a:r>
              <a:rPr kumimoji="0" lang="en-US" altLang="ja-JP" sz="2000" b="0" i="0" u="none" strike="noStrike" cap="none" normalizeH="0" baseline="0" dirty="0" err="1">
                <a:ln>
                  <a:noFill/>
                </a:ln>
                <a:solidFill>
                  <a:srgbClr val="C00000"/>
                </a:solidFill>
                <a:effectLst/>
                <a:latin typeface="Arial" panose="020B0604020202020204" pitchFamily="34" charset="0"/>
              </a:rPr>
              <a:t>tgb-amed</a:t>
            </a:r>
            <a:r>
              <a:rPr lang="en-US" altLang="ja-JP" sz="2000" dirty="0" err="1">
                <a:solidFill>
                  <a:srgbClr val="C00000"/>
                </a:solidFill>
                <a:latin typeface="Arial" panose="020B0604020202020204" pitchFamily="34" charset="0"/>
              </a:rPr>
              <a:t>-honma</a:t>
            </a:r>
            <a:r>
              <a:rPr kumimoji="0" lang="ja-JP" altLang="ja-JP" sz="2000" b="0" i="0" u="none" strike="noStrike" cap="none" normalizeH="0" baseline="0" dirty="0">
                <a:ln>
                  <a:noFill/>
                </a:ln>
                <a:solidFill>
                  <a:srgbClr val="C00000"/>
                </a:solidFill>
                <a:effectLst/>
                <a:latin typeface="Arial" panose="020B0604020202020204" pitchFamily="34" charset="0"/>
              </a:rPr>
              <a:t> </a:t>
            </a:r>
            <a:r>
              <a:rPr lang="en-US" altLang="ja-JP" sz="2000" dirty="0">
                <a:solidFill>
                  <a:srgbClr val="C00000"/>
                </a:solidFill>
                <a:latin typeface="Arial" panose="020B0604020202020204" pitchFamily="34" charset="0"/>
              </a:rPr>
              <a:t>ambertbm_wrelax_v2p4.sh</a:t>
            </a:r>
            <a:r>
              <a:rPr lang="ja-JP" altLang="en-US" sz="2000" dirty="0">
                <a:solidFill>
                  <a:srgbClr val="C00000"/>
                </a:solidFill>
                <a:latin typeface="Arial" panose="020B0604020202020204" pitchFamily="34" charset="0"/>
              </a:rPr>
              <a:t>　</a:t>
            </a:r>
            <a:r>
              <a:rPr kumimoji="0" lang="ja-JP" altLang="ja-JP" sz="2000" b="0" i="0" u="none" strike="noStrike" cap="none" normalizeH="0" baseline="0" dirty="0">
                <a:ln>
                  <a:noFill/>
                </a:ln>
                <a:solidFill>
                  <a:srgbClr val="C00000"/>
                </a:solidFill>
                <a:effectLst/>
                <a:latin typeface="Arial" panose="020B0604020202020204" pitchFamily="34" charset="0"/>
              </a:rPr>
              <a:t>ファイル名</a:t>
            </a:r>
            <a:endParaRPr kumimoji="0" lang="en-US" altLang="ja-JP" sz="2000" b="0" i="0"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2000" b="0" i="0" u="none" strike="noStrike" cap="none" normalizeH="0" baseline="0" dirty="0">
                <a:ln>
                  <a:noFill/>
                </a:ln>
                <a:solidFill>
                  <a:srgbClr val="C00000"/>
                </a:solidFill>
                <a:effectLst/>
                <a:latin typeface="Arial" panose="020B0604020202020204" pitchFamily="34" charset="0"/>
              </a:rPr>
              <a:t>(</a:t>
            </a:r>
            <a:r>
              <a:rPr lang="ja-JP" altLang="en-US" sz="2000" dirty="0">
                <a:solidFill>
                  <a:srgbClr val="C00000"/>
                </a:solidFill>
                <a:latin typeface="Arial" panose="020B0604020202020204" pitchFamily="34" charset="0"/>
              </a:rPr>
              <a:t>ファイル名</a:t>
            </a:r>
            <a:r>
              <a:rPr lang="en-US" altLang="ja-JP" sz="2000" dirty="0">
                <a:solidFill>
                  <a:srgbClr val="C00000"/>
                </a:solidFill>
                <a:latin typeface="Arial" panose="020B0604020202020204" pitchFamily="34" charset="0"/>
              </a:rPr>
              <a:t>=</a:t>
            </a:r>
            <a:r>
              <a:rPr kumimoji="0" lang="ja-JP" altLang="ja-JP" sz="2000" b="0" i="0" u="none" strike="noStrike" cap="none" normalizeH="0" baseline="0" dirty="0">
                <a:ln>
                  <a:noFill/>
                </a:ln>
                <a:solidFill>
                  <a:srgbClr val="C00000"/>
                </a:solidFill>
                <a:effectLst/>
                <a:latin typeface="Arial" panose="020B0604020202020204" pitchFamily="34" charset="0"/>
              </a:rPr>
              <a:t>moe生成ファイル名の、a.0..等以降を除いた頭の部分)</a:t>
            </a:r>
          </a:p>
        </p:txBody>
      </p:sp>
      <p:sp>
        <p:nvSpPr>
          <p:cNvPr id="5" name="タイトル 1">
            <a:extLst>
              <a:ext uri="{FF2B5EF4-FFF2-40B4-BE49-F238E27FC236}">
                <a16:creationId xmlns:a16="http://schemas.microsoft.com/office/drawing/2014/main" id="{7AD230E3-C8D3-4ADD-8AB8-942073BAA4A3}"/>
              </a:ext>
            </a:extLst>
          </p:cNvPr>
          <p:cNvSpPr txBox="1">
            <a:spLocks/>
          </p:cNvSpPr>
          <p:nvPr/>
        </p:nvSpPr>
        <p:spPr bwMode="auto">
          <a:xfrm>
            <a:off x="2296230" y="307241"/>
            <a:ext cx="467812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spcBef>
                <a:spcPct val="0"/>
              </a:spcBef>
              <a:spcAft>
                <a:spcPct val="0"/>
              </a:spcAft>
              <a:defRPr kumimoji="1" sz="3200">
                <a:solidFill>
                  <a:srgbClr val="3333CC"/>
                </a:solidFill>
                <a:latin typeface="+mj-lt"/>
                <a:ea typeface="+mj-ea"/>
                <a:cs typeface="+mj-cs"/>
              </a:defRPr>
            </a:lvl1pPr>
            <a:lvl2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5pPr>
            <a:lvl6pPr marL="4572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6pPr>
            <a:lvl7pPr marL="9144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7pPr>
            <a:lvl8pPr marL="13716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8pPr>
            <a:lvl9pPr marL="18288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9pPr>
          </a:lstStyle>
          <a:p>
            <a:pPr defTabSz="914400"/>
            <a:r>
              <a:rPr lang="en-US" altLang="ja-JP" kern="0" dirty="0"/>
              <a:t>NPT</a:t>
            </a:r>
            <a:r>
              <a:rPr lang="ja-JP" altLang="en-US" kern="0" dirty="0"/>
              <a:t>実行　構造準備</a:t>
            </a:r>
            <a:r>
              <a:rPr lang="en-US" altLang="ja-JP" kern="0" dirty="0"/>
              <a:t>#4</a:t>
            </a:r>
            <a:endParaRPr lang="ja-JP" altLang="en-US" kern="0" dirty="0"/>
          </a:p>
        </p:txBody>
      </p:sp>
    </p:spTree>
    <p:extLst>
      <p:ext uri="{BB962C8B-B14F-4D97-AF65-F5344CB8AC3E}">
        <p14:creationId xmlns:p14="http://schemas.microsoft.com/office/powerpoint/2010/main" val="3304949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8475FA4F-21E1-42C1-92FE-49ED9ACAA1F5}"/>
              </a:ext>
            </a:extLst>
          </p:cNvPr>
          <p:cNvSpPr txBox="1">
            <a:spLocks/>
          </p:cNvSpPr>
          <p:nvPr/>
        </p:nvSpPr>
        <p:spPr bwMode="auto">
          <a:xfrm>
            <a:off x="3047722" y="288552"/>
            <a:ext cx="300342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spcBef>
                <a:spcPct val="0"/>
              </a:spcBef>
              <a:spcAft>
                <a:spcPct val="0"/>
              </a:spcAft>
              <a:defRPr kumimoji="1" sz="3200">
                <a:solidFill>
                  <a:srgbClr val="3333CC"/>
                </a:solidFill>
                <a:latin typeface="+mj-lt"/>
                <a:ea typeface="+mj-ea"/>
                <a:cs typeface="+mj-cs"/>
              </a:defRPr>
            </a:lvl1pPr>
            <a:lvl2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5pPr>
            <a:lvl6pPr marL="4572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6pPr>
            <a:lvl7pPr marL="9144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7pPr>
            <a:lvl8pPr marL="13716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8pPr>
            <a:lvl9pPr marL="18288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9pPr>
          </a:lstStyle>
          <a:p>
            <a:pPr defTabSz="914400"/>
            <a:r>
              <a:rPr lang="en-US" altLang="ja-JP" dirty="0" err="1"/>
              <a:t>pdb</a:t>
            </a:r>
            <a:r>
              <a:rPr lang="ja-JP" altLang="en-US" dirty="0"/>
              <a:t>での書き出し</a:t>
            </a:r>
            <a:endParaRPr lang="ja-JP" altLang="en-US" kern="0" dirty="0"/>
          </a:p>
        </p:txBody>
      </p:sp>
      <p:sp>
        <p:nvSpPr>
          <p:cNvPr id="10" name="テキスト ボックス 9">
            <a:extLst>
              <a:ext uri="{FF2B5EF4-FFF2-40B4-BE49-F238E27FC236}">
                <a16:creationId xmlns:a16="http://schemas.microsoft.com/office/drawing/2014/main" id="{3C1D691F-62FB-412E-AA6E-AFE27F726EA9}"/>
              </a:ext>
            </a:extLst>
          </p:cNvPr>
          <p:cNvSpPr txBox="1"/>
          <p:nvPr/>
        </p:nvSpPr>
        <p:spPr>
          <a:xfrm>
            <a:off x="297358" y="1389853"/>
            <a:ext cx="8573548" cy="2308324"/>
          </a:xfrm>
          <a:prstGeom prst="rect">
            <a:avLst/>
          </a:prstGeom>
          <a:noFill/>
        </p:spPr>
        <p:txBody>
          <a:bodyPr wrap="square" rtlCol="0">
            <a:spAutoFit/>
          </a:bodyPr>
          <a:lstStyle/>
          <a:p>
            <a:r>
              <a:rPr kumimoji="1" lang="ja-JP" altLang="en-US" u="sng" dirty="0"/>
              <a:t>◇座標の</a:t>
            </a:r>
            <a:r>
              <a:rPr kumimoji="1" lang="en-US" altLang="ja-JP" u="sng" dirty="0"/>
              <a:t>PDB</a:t>
            </a:r>
            <a:r>
              <a:rPr kumimoji="1" lang="ja-JP" altLang="en-US" u="sng" dirty="0"/>
              <a:t>出力</a:t>
            </a:r>
            <a:endParaRPr lang="en-US" altLang="ja-JP" u="sng" dirty="0"/>
          </a:p>
          <a:p>
            <a:r>
              <a:rPr kumimoji="1" lang="ja-JP" altLang="en-US" dirty="0"/>
              <a:t>計算結果から特定の時間間隔で</a:t>
            </a:r>
            <a:r>
              <a:rPr kumimoji="1" lang="en-US" altLang="ja-JP" dirty="0" err="1"/>
              <a:t>pdb</a:t>
            </a:r>
            <a:r>
              <a:rPr kumimoji="1" lang="ja-JP" altLang="en-US" dirty="0"/>
              <a:t>を出力</a:t>
            </a:r>
            <a:endParaRPr kumimoji="1" lang="en-US" altLang="ja-JP" dirty="0"/>
          </a:p>
          <a:p>
            <a:endParaRPr kumimoji="1" lang="en-US" altLang="ja-JP" dirty="0"/>
          </a:p>
          <a:p>
            <a:r>
              <a:rPr kumimoji="1" lang="ja-JP" altLang="en-US" dirty="0"/>
              <a:t>以下異なる出力が可能</a:t>
            </a:r>
            <a:endParaRPr kumimoji="1" lang="en-US" altLang="ja-JP" dirty="0"/>
          </a:p>
          <a:p>
            <a:r>
              <a:rPr kumimoji="1" lang="ja-JP" altLang="en-US" dirty="0"/>
              <a:t>・特定の分子を中心に本セル内に移動： </a:t>
            </a:r>
            <a:endParaRPr kumimoji="1" lang="en-US" altLang="ja-JP" dirty="0"/>
          </a:p>
          <a:p>
            <a:r>
              <a:rPr kumimoji="1" lang="ja-JP" altLang="en-US" dirty="0"/>
              <a:t>・移動した上で指定した分子の周囲を切り出し</a:t>
            </a:r>
            <a:r>
              <a:rPr kumimoji="1" lang="en-US" altLang="ja-JP" dirty="0"/>
              <a:t>: </a:t>
            </a:r>
          </a:p>
          <a:p>
            <a:endParaRPr kumimoji="1" lang="en-US" altLang="ja-JP" dirty="0"/>
          </a:p>
          <a:p>
            <a:endParaRPr lang="en-US" altLang="ja-JP" dirty="0"/>
          </a:p>
        </p:txBody>
      </p:sp>
      <p:pic>
        <p:nvPicPr>
          <p:cNvPr id="8" name="図 7">
            <a:extLst>
              <a:ext uri="{FF2B5EF4-FFF2-40B4-BE49-F238E27FC236}">
                <a16:creationId xmlns:a16="http://schemas.microsoft.com/office/drawing/2014/main" id="{D4E8E458-5931-4B93-9143-67C0044B259C}"/>
              </a:ext>
            </a:extLst>
          </p:cNvPr>
          <p:cNvPicPr>
            <a:picLocks noChangeAspect="1"/>
          </p:cNvPicPr>
          <p:nvPr/>
        </p:nvPicPr>
        <p:blipFill>
          <a:blip r:embed="rId2"/>
          <a:stretch>
            <a:fillRect/>
          </a:stretch>
        </p:blipFill>
        <p:spPr>
          <a:xfrm>
            <a:off x="1657720" y="3961028"/>
            <a:ext cx="2701036" cy="2464042"/>
          </a:xfrm>
          <a:prstGeom prst="rect">
            <a:avLst/>
          </a:prstGeom>
        </p:spPr>
      </p:pic>
      <p:pic>
        <p:nvPicPr>
          <p:cNvPr id="14" name="図 13">
            <a:extLst>
              <a:ext uri="{FF2B5EF4-FFF2-40B4-BE49-F238E27FC236}">
                <a16:creationId xmlns:a16="http://schemas.microsoft.com/office/drawing/2014/main" id="{004ECF77-2A25-4BDB-8DC6-DBE9B96BE17A}"/>
              </a:ext>
            </a:extLst>
          </p:cNvPr>
          <p:cNvPicPr>
            <a:picLocks noChangeAspect="1"/>
          </p:cNvPicPr>
          <p:nvPr/>
        </p:nvPicPr>
        <p:blipFill>
          <a:blip r:embed="rId3"/>
          <a:stretch>
            <a:fillRect/>
          </a:stretch>
        </p:blipFill>
        <p:spPr>
          <a:xfrm>
            <a:off x="4419152" y="4037858"/>
            <a:ext cx="2677108" cy="2310381"/>
          </a:xfrm>
          <a:prstGeom prst="rect">
            <a:avLst/>
          </a:prstGeom>
        </p:spPr>
      </p:pic>
      <p:sp>
        <p:nvSpPr>
          <p:cNvPr id="16" name="テキスト ボックス 15">
            <a:extLst>
              <a:ext uri="{FF2B5EF4-FFF2-40B4-BE49-F238E27FC236}">
                <a16:creationId xmlns:a16="http://schemas.microsoft.com/office/drawing/2014/main" id="{EC25DC6C-5BAB-4704-9D37-2F2179176120}"/>
              </a:ext>
            </a:extLst>
          </p:cNvPr>
          <p:cNvSpPr txBox="1"/>
          <p:nvPr/>
        </p:nvSpPr>
        <p:spPr>
          <a:xfrm>
            <a:off x="1133238" y="3429000"/>
            <a:ext cx="3438762" cy="923330"/>
          </a:xfrm>
          <a:prstGeom prst="rect">
            <a:avLst/>
          </a:prstGeom>
          <a:noFill/>
        </p:spPr>
        <p:txBody>
          <a:bodyPr wrap="none" rtlCol="0">
            <a:spAutoFit/>
          </a:bodyPr>
          <a:lstStyle/>
          <a:p>
            <a:pPr algn="ctr"/>
            <a:r>
              <a:rPr kumimoji="1" lang="ja-JP" altLang="en-US" dirty="0"/>
              <a:t>特定の分子を中心にセル内移動</a:t>
            </a:r>
            <a:endParaRPr kumimoji="1" lang="en-US" altLang="ja-JP" dirty="0"/>
          </a:p>
          <a:p>
            <a:pPr algn="ctr"/>
            <a:r>
              <a:rPr kumimoji="1" lang="en-US" altLang="ja-JP" dirty="0"/>
              <a:t>(</a:t>
            </a:r>
            <a:r>
              <a:rPr kumimoji="1" lang="en-US" altLang="ja-JP" dirty="0" err="1"/>
              <a:t>autoimage</a:t>
            </a:r>
            <a:r>
              <a:rPr kumimoji="1" lang="en-US" altLang="ja-JP" dirty="0"/>
              <a:t>)</a:t>
            </a:r>
          </a:p>
          <a:p>
            <a:pPr algn="ctr"/>
            <a:endParaRPr kumimoji="1" lang="ja-JP" altLang="en-US" dirty="0"/>
          </a:p>
        </p:txBody>
      </p:sp>
      <p:sp>
        <p:nvSpPr>
          <p:cNvPr id="17" name="テキスト ボックス 16">
            <a:extLst>
              <a:ext uri="{FF2B5EF4-FFF2-40B4-BE49-F238E27FC236}">
                <a16:creationId xmlns:a16="http://schemas.microsoft.com/office/drawing/2014/main" id="{9631886A-D55D-48D0-85C9-3EE8D5D40C1A}"/>
              </a:ext>
            </a:extLst>
          </p:cNvPr>
          <p:cNvSpPr txBox="1"/>
          <p:nvPr/>
        </p:nvSpPr>
        <p:spPr>
          <a:xfrm>
            <a:off x="4899328" y="3429000"/>
            <a:ext cx="2340705" cy="646331"/>
          </a:xfrm>
          <a:prstGeom prst="rect">
            <a:avLst/>
          </a:prstGeom>
          <a:noFill/>
        </p:spPr>
        <p:txBody>
          <a:bodyPr wrap="none" rtlCol="0">
            <a:spAutoFit/>
          </a:bodyPr>
          <a:lstStyle/>
          <a:p>
            <a:r>
              <a:rPr kumimoji="1" lang="ja-JP" altLang="en-US" dirty="0"/>
              <a:t>移動後切り出し</a:t>
            </a:r>
            <a:endParaRPr kumimoji="1" lang="en-US" altLang="ja-JP" dirty="0"/>
          </a:p>
          <a:p>
            <a:r>
              <a:rPr kumimoji="1" lang="en-US" altLang="ja-JP" dirty="0"/>
              <a:t>(</a:t>
            </a:r>
            <a:r>
              <a:rPr kumimoji="1" lang="en-US" altLang="ja-JP" dirty="0" err="1"/>
              <a:t>autoimage</a:t>
            </a:r>
            <a:r>
              <a:rPr kumimoji="1" lang="en-US" altLang="ja-JP" dirty="0"/>
              <a:t> </a:t>
            </a:r>
            <a:r>
              <a:rPr kumimoji="1" lang="ja-JP" altLang="en-US" dirty="0"/>
              <a:t>＆ </a:t>
            </a:r>
            <a:r>
              <a:rPr kumimoji="1" lang="en-US" altLang="ja-JP" dirty="0"/>
              <a:t>mask)</a:t>
            </a:r>
            <a:endParaRPr kumimoji="1" lang="ja-JP" altLang="en-US" dirty="0"/>
          </a:p>
        </p:txBody>
      </p:sp>
    </p:spTree>
    <p:extLst>
      <p:ext uri="{BB962C8B-B14F-4D97-AF65-F5344CB8AC3E}">
        <p14:creationId xmlns:p14="http://schemas.microsoft.com/office/powerpoint/2010/main" val="1682024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0F02A97-C57C-4D22-9A38-BF8F7B9D483B}"/>
              </a:ext>
            </a:extLst>
          </p:cNvPr>
          <p:cNvPicPr>
            <a:picLocks noChangeAspect="1"/>
          </p:cNvPicPr>
          <p:nvPr/>
        </p:nvPicPr>
        <p:blipFill rotWithShape="1">
          <a:blip r:embed="rId2"/>
          <a:srcRect r="26802"/>
          <a:stretch/>
        </p:blipFill>
        <p:spPr>
          <a:xfrm>
            <a:off x="102055" y="3194638"/>
            <a:ext cx="2281171" cy="2623812"/>
          </a:xfrm>
          <a:prstGeom prst="rect">
            <a:avLst/>
          </a:prstGeom>
        </p:spPr>
      </p:pic>
      <p:sp>
        <p:nvSpPr>
          <p:cNvPr id="9" name="タイトル 1">
            <a:extLst>
              <a:ext uri="{FF2B5EF4-FFF2-40B4-BE49-F238E27FC236}">
                <a16:creationId xmlns:a16="http://schemas.microsoft.com/office/drawing/2014/main" id="{8475FA4F-21E1-42C1-92FE-49ED9ACAA1F5}"/>
              </a:ext>
            </a:extLst>
          </p:cNvPr>
          <p:cNvSpPr txBox="1">
            <a:spLocks/>
          </p:cNvSpPr>
          <p:nvPr/>
        </p:nvSpPr>
        <p:spPr bwMode="auto">
          <a:xfrm>
            <a:off x="1722256" y="302598"/>
            <a:ext cx="609044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0" fontAlgn="base" hangingPunct="0">
              <a:spcBef>
                <a:spcPct val="0"/>
              </a:spcBef>
              <a:spcAft>
                <a:spcPct val="0"/>
              </a:spcAft>
              <a:defRPr kumimoji="1" sz="3200">
                <a:solidFill>
                  <a:srgbClr val="3333CC"/>
                </a:solidFill>
                <a:latin typeface="+mj-lt"/>
                <a:ea typeface="+mj-ea"/>
                <a:cs typeface="+mj-cs"/>
              </a:defRPr>
            </a:lvl1pPr>
            <a:lvl2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5pPr>
            <a:lvl6pPr marL="4572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6pPr>
            <a:lvl7pPr marL="9144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7pPr>
            <a:lvl8pPr marL="13716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8pPr>
            <a:lvl9pPr marL="1828800" algn="l" rtl="0" eaLnBrk="0" fontAlgn="base" hangingPunct="0">
              <a:spcBef>
                <a:spcPct val="0"/>
              </a:spcBef>
              <a:spcAft>
                <a:spcPct val="0"/>
              </a:spcAft>
              <a:defRPr kumimoji="1" sz="3200">
                <a:solidFill>
                  <a:srgbClr val="3333CC"/>
                </a:solidFill>
                <a:latin typeface="ＭＳ Ｐゴシック" pitchFamily="50" charset="-128"/>
                <a:ea typeface="ＭＳ Ｐゴシック" pitchFamily="50" charset="-128"/>
              </a:defRPr>
            </a:lvl9pPr>
          </a:lstStyle>
          <a:p>
            <a:pPr defTabSz="914400"/>
            <a:r>
              <a:rPr lang="en-US" altLang="ja-JP" dirty="0" err="1"/>
              <a:t>pdb</a:t>
            </a:r>
            <a:r>
              <a:rPr lang="ja-JP" altLang="en-US" dirty="0"/>
              <a:t>での書き出し</a:t>
            </a:r>
            <a:r>
              <a:rPr lang="en-US" altLang="ja-JP"/>
              <a:t>#3 </a:t>
            </a:r>
            <a:r>
              <a:rPr lang="ja-JP" altLang="en-US" dirty="0"/>
              <a:t>移動＋切り出し</a:t>
            </a:r>
            <a:endParaRPr lang="ja-JP" altLang="en-US" kern="0" dirty="0"/>
          </a:p>
        </p:txBody>
      </p:sp>
      <p:sp>
        <p:nvSpPr>
          <p:cNvPr id="10" name="テキスト ボックス 9">
            <a:extLst>
              <a:ext uri="{FF2B5EF4-FFF2-40B4-BE49-F238E27FC236}">
                <a16:creationId xmlns:a16="http://schemas.microsoft.com/office/drawing/2014/main" id="{3C1D691F-62FB-412E-AA6E-AFE27F726EA9}"/>
              </a:ext>
            </a:extLst>
          </p:cNvPr>
          <p:cNvSpPr txBox="1"/>
          <p:nvPr/>
        </p:nvSpPr>
        <p:spPr>
          <a:xfrm>
            <a:off x="411893" y="1114862"/>
            <a:ext cx="8573548" cy="5632311"/>
          </a:xfrm>
          <a:prstGeom prst="rect">
            <a:avLst/>
          </a:prstGeom>
          <a:noFill/>
        </p:spPr>
        <p:txBody>
          <a:bodyPr wrap="square" rtlCol="0">
            <a:spAutoFit/>
          </a:bodyPr>
          <a:lstStyle/>
          <a:p>
            <a:r>
              <a:rPr kumimoji="1" lang="ja-JP" altLang="en-US" u="sng" dirty="0"/>
              <a:t>◇座標の</a:t>
            </a:r>
            <a:r>
              <a:rPr kumimoji="1" lang="en-US" altLang="ja-JP" u="sng" dirty="0"/>
              <a:t>PDB</a:t>
            </a:r>
            <a:r>
              <a:rPr kumimoji="1" lang="ja-JP" altLang="en-US" u="sng" dirty="0"/>
              <a:t>出力</a:t>
            </a:r>
            <a:endParaRPr lang="en-US" altLang="ja-JP" u="sng" dirty="0"/>
          </a:p>
          <a:p>
            <a:r>
              <a:rPr kumimoji="1" lang="ja-JP" altLang="en-US" dirty="0"/>
              <a:t>計算結果から特定の時間間隔で</a:t>
            </a:r>
            <a:r>
              <a:rPr kumimoji="1" lang="en-US" altLang="ja-JP" dirty="0" err="1"/>
              <a:t>pdb</a:t>
            </a:r>
            <a:r>
              <a:rPr kumimoji="1" lang="ja-JP" altLang="en-US" dirty="0"/>
              <a:t>を出力</a:t>
            </a:r>
            <a:endParaRPr kumimoji="1" lang="en-US" altLang="ja-JP" dirty="0"/>
          </a:p>
          <a:p>
            <a:endParaRPr kumimoji="1" lang="en-US" altLang="ja-JP" dirty="0"/>
          </a:p>
          <a:p>
            <a:r>
              <a:rPr kumimoji="1" lang="en-US" altLang="ja-JP" dirty="0"/>
              <a:t>[</a:t>
            </a:r>
            <a:r>
              <a:rPr kumimoji="1" lang="ja-JP" altLang="en-US" dirty="0"/>
              <a:t>手順</a:t>
            </a:r>
            <a:r>
              <a:rPr kumimoji="1" lang="en-US" altLang="ja-JP" dirty="0"/>
              <a:t>]※AMBER</a:t>
            </a:r>
            <a:r>
              <a:rPr kumimoji="1" lang="ja-JP" altLang="en-US" dirty="0"/>
              <a:t>を流していたサーバ</a:t>
            </a:r>
            <a:r>
              <a:rPr lang="ja-JP" altLang="en-US" dirty="0"/>
              <a:t>で</a:t>
            </a:r>
            <a:r>
              <a:rPr kumimoji="1" lang="ja-JP" altLang="en-US" dirty="0"/>
              <a:t>実行</a:t>
            </a:r>
            <a:endParaRPr kumimoji="1" lang="en-US" altLang="ja-JP" dirty="0"/>
          </a:p>
          <a:p>
            <a:endParaRPr lang="en-US" altLang="ja-JP" dirty="0"/>
          </a:p>
          <a:p>
            <a:pPr marL="342900" indent="-342900">
              <a:buAutoNum type="arabicPeriod"/>
            </a:pPr>
            <a:r>
              <a:rPr kumimoji="1" lang="ja-JP" altLang="en-US" dirty="0"/>
              <a:t>スクリプト</a:t>
            </a:r>
            <a:r>
              <a:rPr lang="en-US" altLang="ja-JP" dirty="0"/>
              <a:t>(</a:t>
            </a:r>
            <a:r>
              <a:rPr lang="en-US" altLang="ja-JP" dirty="0">
                <a:solidFill>
                  <a:schemeClr val="accent1"/>
                </a:solidFill>
              </a:rPr>
              <a:t>getcutpdb_amber.sh</a:t>
            </a:r>
            <a:r>
              <a:rPr lang="en-US" altLang="ja-JP" dirty="0"/>
              <a:t>)</a:t>
            </a:r>
            <a:r>
              <a:rPr lang="ja-JP" altLang="en-US" dirty="0"/>
              <a:t>をサーバ上の</a:t>
            </a:r>
            <a:r>
              <a:rPr lang="en-US" altLang="ja-JP" dirty="0"/>
              <a:t>MD</a:t>
            </a:r>
            <a:r>
              <a:rPr lang="ja-JP" altLang="en-US" dirty="0"/>
              <a:t>実行結果のディレクトリにいれる</a:t>
            </a:r>
            <a:endParaRPr lang="en-US" altLang="ja-JP" dirty="0"/>
          </a:p>
          <a:p>
            <a:pPr marL="342900" indent="-342900">
              <a:buAutoNum type="arabicPeriod"/>
            </a:pPr>
            <a:r>
              <a:rPr lang="ja-JP" altLang="en-US" dirty="0"/>
              <a:t>ファイル編集</a:t>
            </a:r>
            <a:r>
              <a:rPr lang="en-US" altLang="ja-JP" dirty="0"/>
              <a:t>: </a:t>
            </a:r>
            <a:r>
              <a:rPr lang="ja-JP" altLang="en-US" dirty="0"/>
              <a:t>時間の設定</a:t>
            </a:r>
            <a:r>
              <a:rPr lang="en-US" altLang="ja-JP" dirty="0"/>
              <a:t>(</a:t>
            </a:r>
            <a:r>
              <a:rPr lang="en-US" altLang="ja-JP" dirty="0" err="1"/>
              <a:t>ps</a:t>
            </a:r>
            <a:r>
              <a:rPr lang="ja-JP" altLang="en-US" dirty="0"/>
              <a:t>単位</a:t>
            </a:r>
            <a:r>
              <a:rPr lang="en-US" altLang="ja-JP" dirty="0"/>
              <a:t>)</a:t>
            </a:r>
          </a:p>
          <a:p>
            <a:pPr marL="342900" indent="-342900">
              <a:buAutoNum type="arabicPeriod"/>
            </a:pPr>
            <a:endParaRPr lang="en-US" altLang="ja-JP" dirty="0"/>
          </a:p>
          <a:p>
            <a:pPr marL="342900" indent="-342900">
              <a:buAutoNum type="arabicPeriod"/>
            </a:pPr>
            <a:endParaRPr lang="en-US" altLang="ja-JP" dirty="0"/>
          </a:p>
          <a:p>
            <a:pPr marL="342900" indent="-342900">
              <a:buAutoNum type="arabicPeriod"/>
            </a:pPr>
            <a:endParaRPr lang="en-US" altLang="ja-JP" dirty="0"/>
          </a:p>
          <a:p>
            <a:pPr marL="342900" indent="-342900">
              <a:buAutoNum type="arabicPeriod"/>
            </a:pPr>
            <a:endParaRPr lang="en-US" altLang="ja-JP" dirty="0"/>
          </a:p>
          <a:p>
            <a:pPr marL="342900" indent="-342900">
              <a:buAutoNum type="arabicPeriod"/>
            </a:pPr>
            <a:endParaRPr lang="en-US" altLang="ja-JP" dirty="0"/>
          </a:p>
          <a:p>
            <a:pPr marL="342900" indent="-342900">
              <a:buAutoNum type="arabicPeriod"/>
            </a:pPr>
            <a:endParaRPr lang="en-US" altLang="ja-JP" dirty="0"/>
          </a:p>
          <a:p>
            <a:pPr marL="342900" indent="-342900">
              <a:buAutoNum type="arabicPeriod"/>
            </a:pPr>
            <a:endParaRPr lang="en-US" altLang="ja-JP" dirty="0"/>
          </a:p>
          <a:p>
            <a:pPr marL="342900" indent="-342900">
              <a:buAutoNum type="arabicPeriod"/>
            </a:pPr>
            <a:endParaRPr lang="en-US" altLang="ja-JP" dirty="0"/>
          </a:p>
          <a:p>
            <a:endParaRPr lang="en-US" altLang="ja-JP" dirty="0"/>
          </a:p>
          <a:p>
            <a:endParaRPr lang="en-US" altLang="ja-JP" dirty="0"/>
          </a:p>
          <a:p>
            <a:r>
              <a:rPr lang="en-US" altLang="ja-JP" dirty="0"/>
              <a:t>3.  bash </a:t>
            </a:r>
            <a:r>
              <a:rPr lang="ja-JP" altLang="en-US" dirty="0"/>
              <a:t>スクリプト名</a:t>
            </a:r>
            <a:r>
              <a:rPr lang="en-US" altLang="ja-JP" dirty="0"/>
              <a:t> </a:t>
            </a:r>
            <a:r>
              <a:rPr lang="ja-JP" altLang="en-US" dirty="0"/>
              <a:t>で</a:t>
            </a:r>
            <a:r>
              <a:rPr lang="en-US" altLang="ja-JP" dirty="0" err="1"/>
              <a:t>cpptraj</a:t>
            </a:r>
            <a:r>
              <a:rPr lang="ja-JP" altLang="en-US" dirty="0"/>
              <a:t>が起動し、</a:t>
            </a:r>
            <a:r>
              <a:rPr lang="en-US" altLang="ja-JP" dirty="0" err="1"/>
              <a:t>pdb</a:t>
            </a:r>
            <a:r>
              <a:rPr lang="ja-JP" altLang="en-US" dirty="0"/>
              <a:t>へと変換される</a:t>
            </a:r>
            <a:endParaRPr lang="en-US" altLang="ja-JP" dirty="0"/>
          </a:p>
          <a:p>
            <a:r>
              <a:rPr lang="ja-JP" altLang="en-US" dirty="0"/>
              <a:t>　（出力先</a:t>
            </a:r>
            <a:r>
              <a:rPr lang="en-US" altLang="ja-JP" dirty="0"/>
              <a:t>:</a:t>
            </a:r>
            <a:r>
              <a:rPr lang="ja-JP" altLang="en-US" dirty="0"/>
              <a:t>切り出し前</a:t>
            </a:r>
            <a:r>
              <a:rPr lang="en-US" altLang="ja-JP" dirty="0"/>
              <a:t>: tgt.pdb</a:t>
            </a:r>
          </a:p>
          <a:p>
            <a:r>
              <a:rPr lang="en-US" altLang="ja-JP" dirty="0"/>
              <a:t>    </a:t>
            </a:r>
            <a:r>
              <a:rPr lang="ja-JP" altLang="en-US" dirty="0"/>
              <a:t>　　　　　切り出し後</a:t>
            </a:r>
            <a:r>
              <a:rPr lang="en-US" altLang="ja-JP" dirty="0"/>
              <a:t>: </a:t>
            </a:r>
            <a:r>
              <a:rPr lang="en-US" altLang="ja-JP" dirty="0" err="1"/>
              <a:t>mdout_centerd_mask</a:t>
            </a:r>
            <a:r>
              <a:rPr lang="ja-JP" altLang="en-US" dirty="0"/>
              <a:t>ディレクトリ内 </a:t>
            </a:r>
            <a:r>
              <a:rPr lang="en-US" altLang="ja-JP" dirty="0"/>
              <a:t>xxx-yyps.pdb)</a:t>
            </a:r>
          </a:p>
        </p:txBody>
      </p:sp>
      <p:cxnSp>
        <p:nvCxnSpPr>
          <p:cNvPr id="13" name="直線矢印コネクタ 12">
            <a:extLst>
              <a:ext uri="{FF2B5EF4-FFF2-40B4-BE49-F238E27FC236}">
                <a16:creationId xmlns:a16="http://schemas.microsoft.com/office/drawing/2014/main" id="{A3286584-2265-4A15-A331-0FC2A358AE59}"/>
              </a:ext>
            </a:extLst>
          </p:cNvPr>
          <p:cNvCxnSpPr>
            <a:cxnSpLocks/>
          </p:cNvCxnSpPr>
          <p:nvPr/>
        </p:nvCxnSpPr>
        <p:spPr>
          <a:xfrm flipH="1">
            <a:off x="3056111" y="4288336"/>
            <a:ext cx="3104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テキスト ボックス 7">
            <a:extLst>
              <a:ext uri="{FF2B5EF4-FFF2-40B4-BE49-F238E27FC236}">
                <a16:creationId xmlns:a16="http://schemas.microsoft.com/office/drawing/2014/main" id="{CF1B7477-7AA5-430B-BC00-014CEB1263BE}"/>
              </a:ext>
            </a:extLst>
          </p:cNvPr>
          <p:cNvSpPr txBox="1"/>
          <p:nvPr/>
        </p:nvSpPr>
        <p:spPr>
          <a:xfrm>
            <a:off x="2267107" y="3352382"/>
            <a:ext cx="6718335" cy="230832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kumimoji="1" lang="ja-JP" altLang="en-US" dirty="0"/>
              <a:t>キャプチャ</a:t>
            </a:r>
            <a:r>
              <a:rPr lang="ja-JP" altLang="en-US" dirty="0"/>
              <a:t>開始</a:t>
            </a:r>
            <a:r>
              <a:rPr kumimoji="1" lang="ja-JP" altLang="en-US" dirty="0"/>
              <a:t>時間</a:t>
            </a:r>
            <a:r>
              <a:rPr kumimoji="1" lang="en-US" altLang="ja-JP" sz="1400" dirty="0"/>
              <a:t>(</a:t>
            </a:r>
            <a:r>
              <a:rPr kumimoji="1" lang="en-US" altLang="ja-JP" sz="1400" dirty="0" err="1"/>
              <a:t>cpptraj</a:t>
            </a:r>
            <a:r>
              <a:rPr kumimoji="1" lang="ja-JP" altLang="en-US" sz="1400" dirty="0"/>
              <a:t>のバグのため、ファイルの切れ目の時間のみ指定可）</a:t>
            </a:r>
            <a:endParaRPr kumimoji="1" lang="en-US" altLang="ja-JP" sz="1400" dirty="0"/>
          </a:p>
          <a:p>
            <a:r>
              <a:rPr lang="ja-JP" altLang="en-US" dirty="0"/>
              <a:t>キャプチャ終了時間</a:t>
            </a:r>
            <a:endParaRPr lang="en-US" altLang="ja-JP" dirty="0"/>
          </a:p>
          <a:p>
            <a:r>
              <a:rPr kumimoji="1" lang="ja-JP" altLang="en-US" dirty="0"/>
              <a:t>キャプチャする時間間隔</a:t>
            </a:r>
            <a:endParaRPr kumimoji="1" lang="en-US" altLang="ja-JP" dirty="0"/>
          </a:p>
          <a:p>
            <a:r>
              <a:rPr lang="ja-JP" altLang="en-US" dirty="0"/>
              <a:t>トラジェクトリー内の構造出力間隔</a:t>
            </a:r>
            <a:r>
              <a:rPr lang="en-US" altLang="ja-JP" dirty="0"/>
              <a:t>(</a:t>
            </a:r>
            <a:r>
              <a:rPr lang="ja-JP" altLang="en-US" dirty="0"/>
              <a:t>デフォルトは</a:t>
            </a:r>
            <a:r>
              <a:rPr lang="en-US" altLang="ja-JP" dirty="0"/>
              <a:t>dt×1000)</a:t>
            </a:r>
          </a:p>
          <a:p>
            <a:r>
              <a:rPr kumimoji="1" lang="ja-JP" altLang="en-US" dirty="0"/>
              <a:t>中央にしたい残基名（</a:t>
            </a:r>
            <a:r>
              <a:rPr kumimoji="1" lang="en-US" altLang="ja-JP" dirty="0"/>
              <a:t>-</a:t>
            </a:r>
            <a:r>
              <a:rPr kumimoji="1" lang="ja-JP" altLang="en-US" dirty="0"/>
              <a:t>で範囲指定</a:t>
            </a:r>
            <a:r>
              <a:rPr kumimoji="1" lang="en-US" altLang="ja-JP" dirty="0"/>
              <a:t>)</a:t>
            </a:r>
          </a:p>
          <a:p>
            <a:r>
              <a:rPr kumimoji="1" lang="ja-JP" altLang="en-US" dirty="0"/>
              <a:t>どの残基の周囲を切り出すか</a:t>
            </a:r>
            <a:endParaRPr kumimoji="1" lang="en-US" altLang="ja-JP" dirty="0"/>
          </a:p>
          <a:p>
            <a:r>
              <a:rPr kumimoji="1" lang="ja-JP" altLang="en-US" dirty="0"/>
              <a:t>切り出したい距離</a:t>
            </a:r>
            <a:endParaRPr kumimoji="1" lang="en-US" altLang="ja-JP" dirty="0"/>
          </a:p>
          <a:p>
            <a:r>
              <a:rPr kumimoji="1" lang="ja-JP" altLang="en-US" dirty="0"/>
              <a:t>切り出すかどうか</a:t>
            </a:r>
            <a:endParaRPr kumimoji="1" lang="en-US" altLang="ja-JP" dirty="0"/>
          </a:p>
        </p:txBody>
      </p:sp>
    </p:spTree>
    <p:extLst>
      <p:ext uri="{BB962C8B-B14F-4D97-AF65-F5344CB8AC3E}">
        <p14:creationId xmlns:p14="http://schemas.microsoft.com/office/powerpoint/2010/main" val="47521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EB42F0F4-9892-48A3-A000-F37BBBF73C18}"/>
              </a:ext>
            </a:extLst>
          </p:cNvPr>
          <p:cNvPicPr>
            <a:picLocks noChangeAspect="1"/>
          </p:cNvPicPr>
          <p:nvPr/>
        </p:nvPicPr>
        <p:blipFill rotWithShape="1">
          <a:blip r:embed="rId2"/>
          <a:srcRect l="12558"/>
          <a:stretch/>
        </p:blipFill>
        <p:spPr>
          <a:xfrm>
            <a:off x="203398" y="2072151"/>
            <a:ext cx="4368602" cy="4378002"/>
          </a:xfrm>
          <a:prstGeom prst="rect">
            <a:avLst/>
          </a:prstGeom>
        </p:spPr>
      </p:pic>
      <p:sp>
        <p:nvSpPr>
          <p:cNvPr id="2" name="タイトル 1">
            <a:extLst>
              <a:ext uri="{FF2B5EF4-FFF2-40B4-BE49-F238E27FC236}">
                <a16:creationId xmlns:a16="http://schemas.microsoft.com/office/drawing/2014/main" id="{236EA230-FD6B-41E9-B846-6B51BF69563E}"/>
              </a:ext>
            </a:extLst>
          </p:cNvPr>
          <p:cNvSpPr>
            <a:spLocks noGrp="1"/>
          </p:cNvSpPr>
          <p:nvPr>
            <p:ph type="title"/>
          </p:nvPr>
        </p:nvSpPr>
        <p:spPr>
          <a:xfrm>
            <a:off x="1564099" y="138873"/>
            <a:ext cx="6141052" cy="824148"/>
          </a:xfrm>
        </p:spPr>
        <p:txBody>
          <a:bodyPr/>
          <a:lstStyle/>
          <a:p>
            <a:r>
              <a:rPr lang="ja-JP" altLang="en-US" dirty="0"/>
              <a:t>補足</a:t>
            </a:r>
            <a:r>
              <a:rPr lang="en-US" altLang="ja-JP" dirty="0"/>
              <a:t>#1: MOE</a:t>
            </a:r>
            <a:r>
              <a:rPr lang="ja-JP" altLang="en-US" dirty="0"/>
              <a:t>のみで</a:t>
            </a:r>
            <a:r>
              <a:rPr lang="en-US" altLang="ja-JP" dirty="0"/>
              <a:t>MD</a:t>
            </a:r>
            <a:r>
              <a:rPr lang="ja-JP" altLang="en-US" dirty="0"/>
              <a:t>設定する際</a:t>
            </a:r>
            <a:endParaRPr kumimoji="1" lang="ja-JP" altLang="en-US" dirty="0"/>
          </a:p>
        </p:txBody>
      </p:sp>
      <p:cxnSp>
        <p:nvCxnSpPr>
          <p:cNvPr id="11" name="直線矢印コネクタ 10">
            <a:extLst>
              <a:ext uri="{FF2B5EF4-FFF2-40B4-BE49-F238E27FC236}">
                <a16:creationId xmlns:a16="http://schemas.microsoft.com/office/drawing/2014/main" id="{7E4F23D6-C425-4A83-ACA0-F2505595BCF0}"/>
              </a:ext>
            </a:extLst>
          </p:cNvPr>
          <p:cNvCxnSpPr>
            <a:cxnSpLocks/>
          </p:cNvCxnSpPr>
          <p:nvPr/>
        </p:nvCxnSpPr>
        <p:spPr>
          <a:xfrm flipH="1">
            <a:off x="2817333" y="2293722"/>
            <a:ext cx="2041750" cy="422930"/>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3" name="四角形: 角を丸くする 12">
            <a:extLst>
              <a:ext uri="{FF2B5EF4-FFF2-40B4-BE49-F238E27FC236}">
                <a16:creationId xmlns:a16="http://schemas.microsoft.com/office/drawing/2014/main" id="{CFE0A060-2AA3-41D4-A99E-45A378FE92B4}"/>
              </a:ext>
            </a:extLst>
          </p:cNvPr>
          <p:cNvSpPr/>
          <p:nvPr/>
        </p:nvSpPr>
        <p:spPr>
          <a:xfrm>
            <a:off x="3923207" y="4282824"/>
            <a:ext cx="711418" cy="25122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5" name="矢印: 右 14">
            <a:extLst>
              <a:ext uri="{FF2B5EF4-FFF2-40B4-BE49-F238E27FC236}">
                <a16:creationId xmlns:a16="http://schemas.microsoft.com/office/drawing/2014/main" id="{A5E39E1F-74FF-437A-8A6B-B13ED97ACF7F}"/>
              </a:ext>
            </a:extLst>
          </p:cNvPr>
          <p:cNvSpPr/>
          <p:nvPr/>
        </p:nvSpPr>
        <p:spPr>
          <a:xfrm>
            <a:off x="4285774" y="5378419"/>
            <a:ext cx="429768" cy="310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四角形: 角を丸くする 16">
            <a:extLst>
              <a:ext uri="{FF2B5EF4-FFF2-40B4-BE49-F238E27FC236}">
                <a16:creationId xmlns:a16="http://schemas.microsoft.com/office/drawing/2014/main" id="{A5293023-2C04-45FF-9584-9EE968C2D12D}"/>
              </a:ext>
            </a:extLst>
          </p:cNvPr>
          <p:cNvSpPr/>
          <p:nvPr/>
        </p:nvSpPr>
        <p:spPr>
          <a:xfrm>
            <a:off x="2031760" y="3969558"/>
            <a:ext cx="2283411" cy="25122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8" name="テキスト ボックス 17">
            <a:extLst>
              <a:ext uri="{FF2B5EF4-FFF2-40B4-BE49-F238E27FC236}">
                <a16:creationId xmlns:a16="http://schemas.microsoft.com/office/drawing/2014/main" id="{45C1AB67-715E-4B9E-8E2F-13C225B41142}"/>
              </a:ext>
            </a:extLst>
          </p:cNvPr>
          <p:cNvSpPr txBox="1"/>
          <p:nvPr/>
        </p:nvSpPr>
        <p:spPr>
          <a:xfrm>
            <a:off x="902824" y="3321371"/>
            <a:ext cx="357790" cy="300082"/>
          </a:xfrm>
          <a:prstGeom prst="rect">
            <a:avLst/>
          </a:prstGeom>
          <a:noFill/>
        </p:spPr>
        <p:txBody>
          <a:bodyPr wrap="none" rtlCol="0">
            <a:spAutoFit/>
          </a:bodyPr>
          <a:lstStyle/>
          <a:p>
            <a:r>
              <a:rPr lang="ja-JP" altLang="en-US" sz="1350" dirty="0">
                <a:solidFill>
                  <a:srgbClr val="0070C0"/>
                </a:solidFill>
              </a:rPr>
              <a:t>①</a:t>
            </a:r>
            <a:endParaRPr kumimoji="1" lang="ja-JP" altLang="en-US" sz="1350" dirty="0">
              <a:solidFill>
                <a:srgbClr val="0070C0"/>
              </a:solidFill>
            </a:endParaRPr>
          </a:p>
        </p:txBody>
      </p:sp>
      <p:sp>
        <p:nvSpPr>
          <p:cNvPr id="19" name="テキスト ボックス 18">
            <a:extLst>
              <a:ext uri="{FF2B5EF4-FFF2-40B4-BE49-F238E27FC236}">
                <a16:creationId xmlns:a16="http://schemas.microsoft.com/office/drawing/2014/main" id="{876387AE-AF6B-4830-843D-6B7B0F79B338}"/>
              </a:ext>
            </a:extLst>
          </p:cNvPr>
          <p:cNvSpPr txBox="1"/>
          <p:nvPr/>
        </p:nvSpPr>
        <p:spPr>
          <a:xfrm>
            <a:off x="3742497" y="4464018"/>
            <a:ext cx="357790" cy="300082"/>
          </a:xfrm>
          <a:prstGeom prst="rect">
            <a:avLst/>
          </a:prstGeom>
          <a:noFill/>
        </p:spPr>
        <p:txBody>
          <a:bodyPr wrap="none" rtlCol="0">
            <a:spAutoFit/>
          </a:bodyPr>
          <a:lstStyle/>
          <a:p>
            <a:r>
              <a:rPr kumimoji="1" lang="ja-JP" altLang="en-US" sz="1350" dirty="0">
                <a:solidFill>
                  <a:srgbClr val="0070C0"/>
                </a:solidFill>
              </a:rPr>
              <a:t>②</a:t>
            </a:r>
          </a:p>
        </p:txBody>
      </p:sp>
      <p:sp>
        <p:nvSpPr>
          <p:cNvPr id="21" name="テキスト ボックス 20">
            <a:extLst>
              <a:ext uri="{FF2B5EF4-FFF2-40B4-BE49-F238E27FC236}">
                <a16:creationId xmlns:a16="http://schemas.microsoft.com/office/drawing/2014/main" id="{9DDC4D2F-DF7C-4202-AB23-CE5B7B93CD87}"/>
              </a:ext>
            </a:extLst>
          </p:cNvPr>
          <p:cNvSpPr txBox="1"/>
          <p:nvPr/>
        </p:nvSpPr>
        <p:spPr>
          <a:xfrm>
            <a:off x="5025491" y="6450153"/>
            <a:ext cx="3697814" cy="300082"/>
          </a:xfrm>
          <a:prstGeom prst="rect">
            <a:avLst/>
          </a:prstGeom>
          <a:noFill/>
        </p:spPr>
        <p:txBody>
          <a:bodyPr wrap="square" rtlCol="0">
            <a:spAutoFit/>
          </a:bodyPr>
          <a:lstStyle/>
          <a:p>
            <a:r>
              <a:rPr kumimoji="1" lang="ja-JP" altLang="en-US" sz="1350" dirty="0"/>
              <a:t>実行ファイルがたくさんつくられる</a:t>
            </a:r>
            <a:r>
              <a:rPr lang="ja-JP" altLang="en-US" sz="1350" dirty="0"/>
              <a:t>（例：</a:t>
            </a:r>
            <a:r>
              <a:rPr lang="en-US" altLang="ja-JP" sz="1350" dirty="0"/>
              <a:t>amber</a:t>
            </a:r>
            <a:r>
              <a:rPr lang="ja-JP" altLang="en-US" sz="1350" dirty="0"/>
              <a:t>用</a:t>
            </a:r>
            <a:r>
              <a:rPr lang="en-US" altLang="ja-JP" sz="1350" dirty="0"/>
              <a:t>)</a:t>
            </a:r>
            <a:endParaRPr kumimoji="1" lang="ja-JP" altLang="en-US" sz="1350" dirty="0"/>
          </a:p>
        </p:txBody>
      </p:sp>
      <p:sp>
        <p:nvSpPr>
          <p:cNvPr id="3" name="テキスト ボックス 2">
            <a:extLst>
              <a:ext uri="{FF2B5EF4-FFF2-40B4-BE49-F238E27FC236}">
                <a16:creationId xmlns:a16="http://schemas.microsoft.com/office/drawing/2014/main" id="{FF166E27-F4C8-4F84-9520-860C844530FB}"/>
              </a:ext>
            </a:extLst>
          </p:cNvPr>
          <p:cNvSpPr txBox="1"/>
          <p:nvPr/>
        </p:nvSpPr>
        <p:spPr>
          <a:xfrm>
            <a:off x="214768" y="1129230"/>
            <a:ext cx="3198311" cy="646331"/>
          </a:xfrm>
          <a:prstGeom prst="rect">
            <a:avLst/>
          </a:prstGeom>
          <a:noFill/>
        </p:spPr>
        <p:txBody>
          <a:bodyPr wrap="none" rtlCol="0">
            <a:spAutoFit/>
          </a:bodyPr>
          <a:lstStyle/>
          <a:p>
            <a:r>
              <a:rPr kumimoji="1" lang="ja-JP" altLang="en-US" dirty="0"/>
              <a:t>構造の準備：</a:t>
            </a:r>
            <a:r>
              <a:rPr kumimoji="1" lang="en-US" altLang="ja-JP" dirty="0"/>
              <a:t>MOE</a:t>
            </a:r>
          </a:p>
          <a:p>
            <a:r>
              <a:rPr kumimoji="1" lang="ja-JP" altLang="en-US" dirty="0"/>
              <a:t> </a:t>
            </a:r>
            <a:r>
              <a:rPr kumimoji="1" lang="en-US" altLang="ja-JP" dirty="0"/>
              <a:t>(</a:t>
            </a:r>
            <a:r>
              <a:rPr kumimoji="1" lang="en-US" altLang="ja-JP" u="sng" dirty="0">
                <a:solidFill>
                  <a:srgbClr val="00B050"/>
                </a:solidFill>
              </a:rPr>
              <a:t>MOE2019</a:t>
            </a:r>
            <a:r>
              <a:rPr kumimoji="1" lang="ja-JP" altLang="en-US" dirty="0"/>
              <a:t>を使用してください</a:t>
            </a:r>
            <a:r>
              <a:rPr kumimoji="1" lang="en-US" altLang="ja-JP" dirty="0"/>
              <a:t>)</a:t>
            </a:r>
            <a:endParaRPr kumimoji="1" lang="ja-JP" altLang="en-US" dirty="0"/>
          </a:p>
        </p:txBody>
      </p:sp>
      <p:sp>
        <p:nvSpPr>
          <p:cNvPr id="22" name="テキスト ボックス 21">
            <a:extLst>
              <a:ext uri="{FF2B5EF4-FFF2-40B4-BE49-F238E27FC236}">
                <a16:creationId xmlns:a16="http://schemas.microsoft.com/office/drawing/2014/main" id="{515AD20F-A2A0-47FC-962B-D2C6A58E9335}"/>
              </a:ext>
            </a:extLst>
          </p:cNvPr>
          <p:cNvSpPr txBox="1"/>
          <p:nvPr/>
        </p:nvSpPr>
        <p:spPr>
          <a:xfrm>
            <a:off x="1751066" y="4070739"/>
            <a:ext cx="357790" cy="300082"/>
          </a:xfrm>
          <a:prstGeom prst="rect">
            <a:avLst/>
          </a:prstGeom>
          <a:noFill/>
        </p:spPr>
        <p:txBody>
          <a:bodyPr wrap="none" rtlCol="0">
            <a:spAutoFit/>
          </a:bodyPr>
          <a:lstStyle/>
          <a:p>
            <a:r>
              <a:rPr kumimoji="1" lang="ja-JP" altLang="en-US" sz="1350" dirty="0">
                <a:solidFill>
                  <a:srgbClr val="0070C0"/>
                </a:solidFill>
              </a:rPr>
              <a:t>①</a:t>
            </a:r>
          </a:p>
        </p:txBody>
      </p:sp>
      <p:sp>
        <p:nvSpPr>
          <p:cNvPr id="23" name="テキスト ボックス 22">
            <a:extLst>
              <a:ext uri="{FF2B5EF4-FFF2-40B4-BE49-F238E27FC236}">
                <a16:creationId xmlns:a16="http://schemas.microsoft.com/office/drawing/2014/main" id="{2913AFBE-7EE3-4329-B280-1A0E72958F88}"/>
              </a:ext>
            </a:extLst>
          </p:cNvPr>
          <p:cNvSpPr txBox="1"/>
          <p:nvPr/>
        </p:nvSpPr>
        <p:spPr>
          <a:xfrm>
            <a:off x="1777857" y="4937492"/>
            <a:ext cx="357790" cy="300082"/>
          </a:xfrm>
          <a:prstGeom prst="rect">
            <a:avLst/>
          </a:prstGeom>
          <a:noFill/>
        </p:spPr>
        <p:txBody>
          <a:bodyPr wrap="none" rtlCol="0">
            <a:spAutoFit/>
          </a:bodyPr>
          <a:lstStyle/>
          <a:p>
            <a:r>
              <a:rPr kumimoji="1" lang="ja-JP" altLang="en-US" sz="1350" dirty="0">
                <a:solidFill>
                  <a:srgbClr val="0070C0"/>
                </a:solidFill>
              </a:rPr>
              <a:t>③</a:t>
            </a:r>
          </a:p>
        </p:txBody>
      </p:sp>
      <p:sp>
        <p:nvSpPr>
          <p:cNvPr id="9" name="テキスト ボックス 8">
            <a:extLst>
              <a:ext uri="{FF2B5EF4-FFF2-40B4-BE49-F238E27FC236}">
                <a16:creationId xmlns:a16="http://schemas.microsoft.com/office/drawing/2014/main" id="{9C0945E4-A82D-4C97-BF47-3BC5BB83452B}"/>
              </a:ext>
            </a:extLst>
          </p:cNvPr>
          <p:cNvSpPr txBox="1"/>
          <p:nvPr/>
        </p:nvSpPr>
        <p:spPr>
          <a:xfrm>
            <a:off x="4907565" y="1277737"/>
            <a:ext cx="4288353" cy="3724096"/>
          </a:xfrm>
          <a:prstGeom prst="rect">
            <a:avLst/>
          </a:prstGeom>
          <a:noFill/>
        </p:spPr>
        <p:txBody>
          <a:bodyPr wrap="none" rtlCol="0">
            <a:spAutoFit/>
          </a:bodyPr>
          <a:lstStyle/>
          <a:p>
            <a:r>
              <a:rPr kumimoji="1" lang="ja-JP" altLang="en-US" sz="1600" dirty="0"/>
              <a:t>⓪</a:t>
            </a:r>
            <a:r>
              <a:rPr kumimoji="1" lang="en-US" altLang="ja-JP" sz="1600" dirty="0"/>
              <a:t>FMO</a:t>
            </a:r>
            <a:r>
              <a:rPr kumimoji="1" lang="ja-JP" altLang="en-US" sz="1600" dirty="0"/>
              <a:t>計算と同じように構造準備</a:t>
            </a:r>
            <a:endParaRPr kumimoji="1" lang="en-US" altLang="ja-JP" sz="1600" dirty="0"/>
          </a:p>
          <a:p>
            <a:r>
              <a:rPr kumimoji="1" lang="ja-JP" altLang="en-US" sz="1600" dirty="0"/>
              <a:t>①実行ファイル保存場所の指定</a:t>
            </a:r>
            <a:endParaRPr kumimoji="1" lang="en-US" altLang="ja-JP" sz="1600" dirty="0"/>
          </a:p>
          <a:p>
            <a:r>
              <a:rPr kumimoji="1" lang="ja-JP" altLang="en-US" sz="1600" dirty="0"/>
              <a:t>②</a:t>
            </a:r>
            <a:r>
              <a:rPr kumimoji="1" lang="en-US" altLang="ja-JP" sz="1600" dirty="0"/>
              <a:t>AMBER</a:t>
            </a:r>
            <a:r>
              <a:rPr kumimoji="1" lang="ja-JP" altLang="en-US" sz="1600" dirty="0"/>
              <a:t>もしくは</a:t>
            </a:r>
            <a:r>
              <a:rPr kumimoji="1" lang="en-US" altLang="ja-JP" sz="1600" dirty="0"/>
              <a:t>NAMD</a:t>
            </a:r>
            <a:r>
              <a:rPr kumimoji="1" lang="ja-JP" altLang="en-US" sz="1600" dirty="0"/>
              <a:t>を指定</a:t>
            </a:r>
            <a:endParaRPr kumimoji="1" lang="en-US" altLang="ja-JP" sz="1600" dirty="0"/>
          </a:p>
          <a:p>
            <a:r>
              <a:rPr kumimoji="1" lang="ja-JP" altLang="en-US" sz="1600" dirty="0"/>
              <a:t>③溶媒分子</a:t>
            </a:r>
            <a:r>
              <a:rPr lang="ja-JP" altLang="en-US" sz="1600" dirty="0"/>
              <a:t>の設定</a:t>
            </a:r>
            <a:endParaRPr lang="en-US" altLang="ja-JP" sz="1600" dirty="0"/>
          </a:p>
          <a:p>
            <a:r>
              <a:rPr kumimoji="1" lang="en-US" altLang="ja-JP" sz="1600" dirty="0">
                <a:solidFill>
                  <a:srgbClr val="C00000"/>
                </a:solidFill>
              </a:rPr>
              <a:t>Salt: NaCl</a:t>
            </a:r>
          </a:p>
          <a:p>
            <a:r>
              <a:rPr kumimoji="1" lang="en-US" altLang="ja-JP" sz="1400" dirty="0">
                <a:solidFill>
                  <a:srgbClr val="00B0F0"/>
                </a:solidFill>
              </a:rPr>
              <a:t>(</a:t>
            </a:r>
            <a:r>
              <a:rPr kumimoji="1" lang="ja-JP" altLang="en-US" sz="1400" dirty="0">
                <a:solidFill>
                  <a:srgbClr val="00B0F0"/>
                </a:solidFill>
              </a:rPr>
              <a:t>分子種のみ指定すれば</a:t>
            </a:r>
            <a:endParaRPr kumimoji="1" lang="en-US" altLang="ja-JP" sz="1400" dirty="0">
              <a:solidFill>
                <a:srgbClr val="00B0F0"/>
              </a:solidFill>
            </a:endParaRPr>
          </a:p>
          <a:p>
            <a:r>
              <a:rPr kumimoji="1" lang="ja-JP" altLang="en-US" sz="1400" dirty="0">
                <a:solidFill>
                  <a:srgbClr val="00B0F0"/>
                </a:solidFill>
              </a:rPr>
              <a:t>全体が中和されるようにイオンが配置されます</a:t>
            </a:r>
            <a:r>
              <a:rPr kumimoji="1" lang="en-US" altLang="ja-JP" sz="1400" dirty="0">
                <a:solidFill>
                  <a:srgbClr val="00B0F0"/>
                </a:solidFill>
              </a:rPr>
              <a:t>)</a:t>
            </a:r>
            <a:endParaRPr kumimoji="1" lang="en-US" altLang="ja-JP" sz="1200" dirty="0">
              <a:solidFill>
                <a:srgbClr val="00B0F0"/>
              </a:solidFill>
            </a:endParaRPr>
          </a:p>
          <a:p>
            <a:r>
              <a:rPr kumimoji="1" lang="ja-JP" altLang="en-US" sz="1600" dirty="0"/>
              <a:t>マージン</a:t>
            </a:r>
            <a:r>
              <a:rPr kumimoji="1" lang="en-US" altLang="ja-JP" sz="1600" dirty="0"/>
              <a:t>(</a:t>
            </a:r>
            <a:r>
              <a:rPr kumimoji="1" lang="ja-JP" altLang="en-US" sz="1600" dirty="0"/>
              <a:t>溶媒の層サイズの指定）</a:t>
            </a:r>
            <a:r>
              <a:rPr kumimoji="1" lang="en-US" altLang="ja-JP" sz="1600" dirty="0"/>
              <a:t>: 10Å</a:t>
            </a:r>
          </a:p>
          <a:p>
            <a:endParaRPr kumimoji="1" lang="en-US" altLang="ja-JP" sz="1600" dirty="0"/>
          </a:p>
          <a:p>
            <a:r>
              <a:rPr kumimoji="1" lang="ja-JP" altLang="en-US" sz="1600" dirty="0"/>
              <a:t>④</a:t>
            </a:r>
            <a:r>
              <a:rPr kumimoji="1" lang="en-US" altLang="ja-JP" sz="1600" dirty="0"/>
              <a:t>MD</a:t>
            </a:r>
            <a:r>
              <a:rPr kumimoji="1" lang="ja-JP" altLang="en-US" sz="1600" dirty="0"/>
              <a:t>各ステップの条件設定</a:t>
            </a:r>
            <a:endParaRPr kumimoji="1" lang="en-US" altLang="ja-JP" sz="1600" dirty="0"/>
          </a:p>
          <a:p>
            <a:r>
              <a:rPr kumimoji="1" lang="ja-JP" altLang="en-US" sz="1600" dirty="0"/>
              <a:t>⑤拘束をかけるかどうか</a:t>
            </a:r>
            <a:endParaRPr kumimoji="1" lang="en-US" altLang="ja-JP" sz="1600" dirty="0"/>
          </a:p>
          <a:p>
            <a:r>
              <a:rPr kumimoji="1" lang="ja-JP" altLang="en-US" sz="1600" dirty="0"/>
              <a:t>　 水を剛体として扱うかの指定</a:t>
            </a:r>
            <a:endParaRPr kumimoji="1" lang="en-US" altLang="ja-JP" sz="1600" dirty="0"/>
          </a:p>
          <a:p>
            <a:r>
              <a:rPr kumimoji="1" lang="ja-JP" altLang="en-US" sz="1600" dirty="0"/>
              <a:t>（一般の</a:t>
            </a:r>
            <a:r>
              <a:rPr kumimoji="1" lang="en-US" altLang="ja-JP" sz="1600" dirty="0"/>
              <a:t>MD</a:t>
            </a:r>
            <a:r>
              <a:rPr kumimoji="1" lang="ja-JP" altLang="en-US" sz="1600" dirty="0"/>
              <a:t>では</a:t>
            </a:r>
            <a:r>
              <a:rPr kumimoji="1" lang="en-US" altLang="ja-JP" sz="1600" dirty="0"/>
              <a:t>ON</a:t>
            </a:r>
            <a:r>
              <a:rPr kumimoji="1" lang="ja-JP" altLang="en-US" sz="1600" dirty="0"/>
              <a:t>だが、</a:t>
            </a:r>
            <a:r>
              <a:rPr kumimoji="1" lang="en-US" altLang="ja-JP" sz="1600" dirty="0"/>
              <a:t>OFF</a:t>
            </a:r>
            <a:r>
              <a:rPr kumimoji="1" lang="ja-JP" altLang="en-US" sz="1600" dirty="0"/>
              <a:t>で行うことを推奨</a:t>
            </a:r>
            <a:r>
              <a:rPr kumimoji="1" lang="en-US" altLang="ja-JP" sz="1600" dirty="0"/>
              <a:t>)</a:t>
            </a:r>
          </a:p>
          <a:p>
            <a:r>
              <a:rPr kumimoji="1" lang="ja-JP" altLang="en-US" sz="1600" dirty="0"/>
              <a:t>⑥時間刻み</a:t>
            </a:r>
            <a:r>
              <a:rPr kumimoji="1" lang="en-US" altLang="ja-JP" sz="1600" dirty="0"/>
              <a:t>(dt): 0.001</a:t>
            </a:r>
            <a:r>
              <a:rPr kumimoji="1" lang="ja-JP" altLang="en-US" sz="1600" dirty="0"/>
              <a:t>を推奨</a:t>
            </a:r>
            <a:endParaRPr kumimoji="1" lang="en-US" altLang="ja-JP" sz="1600" dirty="0"/>
          </a:p>
          <a:p>
            <a:endParaRPr kumimoji="1" lang="en-US" altLang="ja-JP" sz="1600" dirty="0"/>
          </a:p>
        </p:txBody>
      </p:sp>
      <p:sp>
        <p:nvSpPr>
          <p:cNvPr id="24" name="四角形: 角を丸くする 23">
            <a:extLst>
              <a:ext uri="{FF2B5EF4-FFF2-40B4-BE49-F238E27FC236}">
                <a16:creationId xmlns:a16="http://schemas.microsoft.com/office/drawing/2014/main" id="{3460486D-7D02-43AB-BF24-DAD98E4ECF37}"/>
              </a:ext>
            </a:extLst>
          </p:cNvPr>
          <p:cNvSpPr/>
          <p:nvPr/>
        </p:nvSpPr>
        <p:spPr>
          <a:xfrm>
            <a:off x="2065099" y="2843353"/>
            <a:ext cx="553651" cy="25122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テキスト ボックス 24">
            <a:extLst>
              <a:ext uri="{FF2B5EF4-FFF2-40B4-BE49-F238E27FC236}">
                <a16:creationId xmlns:a16="http://schemas.microsoft.com/office/drawing/2014/main" id="{1313B368-684C-405B-85EB-C46908C875BE}"/>
              </a:ext>
            </a:extLst>
          </p:cNvPr>
          <p:cNvSpPr txBox="1"/>
          <p:nvPr/>
        </p:nvSpPr>
        <p:spPr>
          <a:xfrm>
            <a:off x="2188025" y="2030686"/>
            <a:ext cx="357790" cy="300082"/>
          </a:xfrm>
          <a:prstGeom prst="rect">
            <a:avLst/>
          </a:prstGeom>
          <a:noFill/>
        </p:spPr>
        <p:txBody>
          <a:bodyPr wrap="none" rtlCol="0">
            <a:spAutoFit/>
          </a:bodyPr>
          <a:lstStyle/>
          <a:p>
            <a:r>
              <a:rPr kumimoji="1" lang="ja-JP" altLang="en-US" sz="1350" dirty="0">
                <a:solidFill>
                  <a:srgbClr val="0070C0"/>
                </a:solidFill>
              </a:rPr>
              <a:t>③</a:t>
            </a:r>
          </a:p>
        </p:txBody>
      </p:sp>
      <p:sp>
        <p:nvSpPr>
          <p:cNvPr id="28" name="四角形: 角を丸くする 27">
            <a:extLst>
              <a:ext uri="{FF2B5EF4-FFF2-40B4-BE49-F238E27FC236}">
                <a16:creationId xmlns:a16="http://schemas.microsoft.com/office/drawing/2014/main" id="{B16B5590-5BC0-4CE3-99EE-A6447D4275CD}"/>
              </a:ext>
            </a:extLst>
          </p:cNvPr>
          <p:cNvSpPr/>
          <p:nvPr/>
        </p:nvSpPr>
        <p:spPr>
          <a:xfrm>
            <a:off x="2188025" y="4941895"/>
            <a:ext cx="553651" cy="25122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テキスト ボックス 11">
            <a:extLst>
              <a:ext uri="{FF2B5EF4-FFF2-40B4-BE49-F238E27FC236}">
                <a16:creationId xmlns:a16="http://schemas.microsoft.com/office/drawing/2014/main" id="{6F327928-CC45-4773-B05D-D85DF44CEFA1}"/>
              </a:ext>
            </a:extLst>
          </p:cNvPr>
          <p:cNvSpPr txBox="1"/>
          <p:nvPr/>
        </p:nvSpPr>
        <p:spPr>
          <a:xfrm>
            <a:off x="4820080" y="930742"/>
            <a:ext cx="3741730" cy="369332"/>
          </a:xfrm>
          <a:prstGeom prst="rect">
            <a:avLst/>
          </a:prstGeom>
          <a:noFill/>
        </p:spPr>
        <p:txBody>
          <a:bodyPr wrap="none" rtlCol="0">
            <a:spAutoFit/>
          </a:bodyPr>
          <a:lstStyle/>
          <a:p>
            <a:r>
              <a:rPr kumimoji="1" lang="en-US" altLang="ja-JP" u="sng" dirty="0"/>
              <a:t>Compute-&gt;Simulations-&gt;Dynamics</a:t>
            </a:r>
            <a:endParaRPr kumimoji="1" lang="ja-JP" altLang="en-US" u="sng" dirty="0"/>
          </a:p>
        </p:txBody>
      </p:sp>
      <p:pic>
        <p:nvPicPr>
          <p:cNvPr id="30" name="図 29">
            <a:extLst>
              <a:ext uri="{FF2B5EF4-FFF2-40B4-BE49-F238E27FC236}">
                <a16:creationId xmlns:a16="http://schemas.microsoft.com/office/drawing/2014/main" id="{4F054FB2-487A-411C-A0FB-1016CB33F271}"/>
              </a:ext>
            </a:extLst>
          </p:cNvPr>
          <p:cNvPicPr>
            <a:picLocks noChangeAspect="1"/>
          </p:cNvPicPr>
          <p:nvPr/>
        </p:nvPicPr>
        <p:blipFill rotWithShape="1">
          <a:blip r:embed="rId3"/>
          <a:srcRect l="17704" t="28526" b="28640"/>
          <a:stretch/>
        </p:blipFill>
        <p:spPr>
          <a:xfrm>
            <a:off x="4776653" y="4963616"/>
            <a:ext cx="4195491" cy="1448346"/>
          </a:xfrm>
          <a:prstGeom prst="rect">
            <a:avLst/>
          </a:prstGeom>
        </p:spPr>
      </p:pic>
      <p:pic>
        <p:nvPicPr>
          <p:cNvPr id="5" name="図 4"/>
          <p:cNvPicPr>
            <a:picLocks noChangeAspect="1"/>
          </p:cNvPicPr>
          <p:nvPr/>
        </p:nvPicPr>
        <p:blipFill>
          <a:blip r:embed="rId4"/>
          <a:stretch>
            <a:fillRect/>
          </a:stretch>
        </p:blipFill>
        <p:spPr>
          <a:xfrm>
            <a:off x="2190403" y="2644834"/>
            <a:ext cx="206128" cy="103064"/>
          </a:xfrm>
          <a:prstGeom prst="rect">
            <a:avLst/>
          </a:prstGeom>
        </p:spPr>
      </p:pic>
      <p:sp>
        <p:nvSpPr>
          <p:cNvPr id="6" name="角丸四角形 5"/>
          <p:cNvSpPr/>
          <p:nvPr/>
        </p:nvSpPr>
        <p:spPr bwMode="auto">
          <a:xfrm>
            <a:off x="2135647" y="2644834"/>
            <a:ext cx="329203" cy="103064"/>
          </a:xfrm>
          <a:prstGeom prst="roundRect">
            <a:avLst/>
          </a:prstGeom>
          <a:noFill/>
          <a:ln>
            <a:solidFill>
              <a:srgbClr val="C0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Times New Roman" pitchFamily="18" charset="0"/>
              <a:ea typeface="ＭＳ Ｐゴシック" pitchFamily="50" charset="-128"/>
            </a:endParaRPr>
          </a:p>
        </p:txBody>
      </p:sp>
      <p:pic>
        <p:nvPicPr>
          <p:cNvPr id="7" name="図 6">
            <a:extLst>
              <a:ext uri="{FF2B5EF4-FFF2-40B4-BE49-F238E27FC236}">
                <a16:creationId xmlns:a16="http://schemas.microsoft.com/office/drawing/2014/main" id="{18842468-037C-465D-81D7-A1442E8B4BF3}"/>
              </a:ext>
            </a:extLst>
          </p:cNvPr>
          <p:cNvPicPr>
            <a:picLocks noChangeAspect="1"/>
          </p:cNvPicPr>
          <p:nvPr/>
        </p:nvPicPr>
        <p:blipFill>
          <a:blip r:embed="rId5"/>
          <a:stretch>
            <a:fillRect/>
          </a:stretch>
        </p:blipFill>
        <p:spPr>
          <a:xfrm>
            <a:off x="2840524" y="6141736"/>
            <a:ext cx="82088" cy="95386"/>
          </a:xfrm>
          <a:prstGeom prst="rect">
            <a:avLst/>
          </a:prstGeom>
          <a:ln w="3175">
            <a:solidFill>
              <a:schemeClr val="tx1"/>
            </a:solidFill>
          </a:ln>
        </p:spPr>
      </p:pic>
      <p:sp>
        <p:nvSpPr>
          <p:cNvPr id="26" name="四角形: 角を丸くする 25">
            <a:extLst>
              <a:ext uri="{FF2B5EF4-FFF2-40B4-BE49-F238E27FC236}">
                <a16:creationId xmlns:a16="http://schemas.microsoft.com/office/drawing/2014/main" id="{1D66C4A0-C51D-4167-BC1B-F3A24E7C4B02}"/>
              </a:ext>
            </a:extLst>
          </p:cNvPr>
          <p:cNvSpPr/>
          <p:nvPr/>
        </p:nvSpPr>
        <p:spPr>
          <a:xfrm>
            <a:off x="2281747" y="5579677"/>
            <a:ext cx="1117554" cy="348235"/>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7" name="テキスト ボックス 26">
            <a:extLst>
              <a:ext uri="{FF2B5EF4-FFF2-40B4-BE49-F238E27FC236}">
                <a16:creationId xmlns:a16="http://schemas.microsoft.com/office/drawing/2014/main" id="{9052A8F1-3263-4037-8464-D3A877A2D066}"/>
              </a:ext>
            </a:extLst>
          </p:cNvPr>
          <p:cNvSpPr txBox="1"/>
          <p:nvPr/>
        </p:nvSpPr>
        <p:spPr>
          <a:xfrm>
            <a:off x="1966370" y="5378419"/>
            <a:ext cx="338554" cy="276999"/>
          </a:xfrm>
          <a:prstGeom prst="rect">
            <a:avLst/>
          </a:prstGeom>
          <a:noFill/>
        </p:spPr>
        <p:txBody>
          <a:bodyPr wrap="none" rtlCol="0">
            <a:spAutoFit/>
          </a:bodyPr>
          <a:lstStyle/>
          <a:p>
            <a:r>
              <a:rPr kumimoji="1" lang="ja-JP" altLang="en-US" sz="1200" dirty="0">
                <a:solidFill>
                  <a:srgbClr val="0070C0"/>
                </a:solidFill>
              </a:rPr>
              <a:t>④</a:t>
            </a:r>
          </a:p>
        </p:txBody>
      </p:sp>
      <p:sp>
        <p:nvSpPr>
          <p:cNvPr id="31" name="四角形: 角を丸くする 30">
            <a:extLst>
              <a:ext uri="{FF2B5EF4-FFF2-40B4-BE49-F238E27FC236}">
                <a16:creationId xmlns:a16="http://schemas.microsoft.com/office/drawing/2014/main" id="{3D64782B-6D93-408A-BD37-57546BF8AD38}"/>
              </a:ext>
            </a:extLst>
          </p:cNvPr>
          <p:cNvSpPr/>
          <p:nvPr/>
        </p:nvSpPr>
        <p:spPr>
          <a:xfrm>
            <a:off x="1906073" y="6118188"/>
            <a:ext cx="1432872" cy="16618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テキスト ボックス 31">
            <a:extLst>
              <a:ext uri="{FF2B5EF4-FFF2-40B4-BE49-F238E27FC236}">
                <a16:creationId xmlns:a16="http://schemas.microsoft.com/office/drawing/2014/main" id="{3D4F2EED-1D58-4ED6-892B-548704C52EA2}"/>
              </a:ext>
            </a:extLst>
          </p:cNvPr>
          <p:cNvSpPr txBox="1"/>
          <p:nvPr/>
        </p:nvSpPr>
        <p:spPr>
          <a:xfrm>
            <a:off x="1842238" y="5831393"/>
            <a:ext cx="338554" cy="276999"/>
          </a:xfrm>
          <a:prstGeom prst="rect">
            <a:avLst/>
          </a:prstGeom>
          <a:noFill/>
        </p:spPr>
        <p:txBody>
          <a:bodyPr wrap="none" rtlCol="0">
            <a:spAutoFit/>
          </a:bodyPr>
          <a:lstStyle/>
          <a:p>
            <a:r>
              <a:rPr kumimoji="1" lang="ja-JP" altLang="en-US" sz="1200" dirty="0">
                <a:solidFill>
                  <a:srgbClr val="0070C0"/>
                </a:solidFill>
              </a:rPr>
              <a:t>⑤</a:t>
            </a:r>
          </a:p>
        </p:txBody>
      </p:sp>
      <p:sp>
        <p:nvSpPr>
          <p:cNvPr id="33" name="テキスト ボックス 32">
            <a:extLst>
              <a:ext uri="{FF2B5EF4-FFF2-40B4-BE49-F238E27FC236}">
                <a16:creationId xmlns:a16="http://schemas.microsoft.com/office/drawing/2014/main" id="{2EE523A4-F2DD-4156-9F71-DDFF91425961}"/>
              </a:ext>
            </a:extLst>
          </p:cNvPr>
          <p:cNvSpPr txBox="1"/>
          <p:nvPr/>
        </p:nvSpPr>
        <p:spPr>
          <a:xfrm>
            <a:off x="3453360" y="5864737"/>
            <a:ext cx="338554" cy="276999"/>
          </a:xfrm>
          <a:prstGeom prst="rect">
            <a:avLst/>
          </a:prstGeom>
          <a:noFill/>
        </p:spPr>
        <p:txBody>
          <a:bodyPr wrap="none" rtlCol="0">
            <a:spAutoFit/>
          </a:bodyPr>
          <a:lstStyle/>
          <a:p>
            <a:r>
              <a:rPr kumimoji="1" lang="ja-JP" altLang="en-US" sz="1200" dirty="0">
                <a:solidFill>
                  <a:srgbClr val="0070C0"/>
                </a:solidFill>
              </a:rPr>
              <a:t>⑥</a:t>
            </a:r>
          </a:p>
        </p:txBody>
      </p:sp>
    </p:spTree>
    <p:extLst>
      <p:ext uri="{BB962C8B-B14F-4D97-AF65-F5344CB8AC3E}">
        <p14:creationId xmlns:p14="http://schemas.microsoft.com/office/powerpoint/2010/main" val="3994885826"/>
      </p:ext>
    </p:extLst>
  </p:cSld>
  <p:clrMapOvr>
    <a:masterClrMapping/>
  </p:clrMapOvr>
</p:sld>
</file>

<file path=ppt/theme/theme1.xml><?xml version="1.0" encoding="utf-8"?>
<a:theme xmlns:a="http://schemas.openxmlformats.org/drawingml/2006/main" name="2_標準デザイン">
  <a:themeElements>
    <a:clrScheme name="2_標準デザイン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標準デザイン">
      <a:majorFont>
        <a:latin typeface="ＭＳ Ｐゴシック"/>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sz="2000" b="0" i="0" u="none" strike="noStrike" cap="none" normalizeH="0" baseline="0" smtClean="0">
            <a:ln>
              <a:noFill/>
            </a:ln>
            <a:solidFill>
              <a:schemeClr val="tx1"/>
            </a:solidFill>
            <a:effectLst/>
            <a:latin typeface="Times New Roman" pitchFamily="18"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sz="2000" b="0" i="0" u="none" strike="noStrike" cap="none" normalizeH="0" baseline="0" smtClean="0">
            <a:ln>
              <a:noFill/>
            </a:ln>
            <a:solidFill>
              <a:schemeClr val="tx1"/>
            </a:solidFill>
            <a:effectLst/>
            <a:latin typeface="Times New Roman" pitchFamily="18" charset="0"/>
            <a:ea typeface="ＭＳ Ｐゴシック" pitchFamily="50" charset="-128"/>
          </a:defRPr>
        </a:defPPr>
      </a:lstStyle>
    </a:lnDef>
  </a:objectDefaults>
  <a:extraClrSchemeLst>
    <a:extraClrScheme>
      <a:clrScheme name="2_標準デザイン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標準デザイン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標準デザイン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標準デザイン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標準デザイン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標準デザイン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標準デザイン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Office Theme</Template>
  <TotalTime>2686</TotalTime>
  <Words>2129</Words>
  <Application>Microsoft Office PowerPoint</Application>
  <PresentationFormat>画面に合わせる (4:3)</PresentationFormat>
  <Paragraphs>242</Paragraphs>
  <Slides>21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21</vt:i4>
      </vt:variant>
    </vt:vector>
  </HeadingPairs>
  <TitlesOfParts>
    <vt:vector size="27" baseType="lpstr">
      <vt:lpstr>ＭＳ Ｐゴシック</vt:lpstr>
      <vt:lpstr>Arial</vt:lpstr>
      <vt:lpstr>Tahoma</vt:lpstr>
      <vt:lpstr>Times New Roman</vt:lpstr>
      <vt:lpstr>Wingdings</vt:lpstr>
      <vt:lpstr>2_標準デザイン</vt:lpstr>
      <vt:lpstr>MOEを利用したAMBER-MD実行</vt:lpstr>
      <vt:lpstr>MD計算の流れ</vt:lpstr>
      <vt:lpstr>0. 構造準備</vt:lpstr>
      <vt:lpstr>NPT実行　構造準備#2</vt:lpstr>
      <vt:lpstr>PowerPoint プレゼンテーション</vt:lpstr>
      <vt:lpstr>PowerPoint プレゼンテーション</vt:lpstr>
      <vt:lpstr>PowerPoint プレゼンテーション</vt:lpstr>
      <vt:lpstr>PowerPoint プレゼンテーション</vt:lpstr>
      <vt:lpstr>補足#1: MOEのみでMD設定する際</vt:lpstr>
      <vt:lpstr>補足#2: MD実行のファイル流れ</vt:lpstr>
      <vt:lpstr>MOE FMO構造のセットアップ</vt:lpstr>
      <vt:lpstr>0. FMO用の構造準備</vt:lpstr>
      <vt:lpstr>⓪構造の読み込み</vt:lpstr>
      <vt:lpstr>②構造修正#1</vt:lpstr>
      <vt:lpstr>②構造修正#2</vt:lpstr>
      <vt:lpstr>②構造修正#3</vt:lpstr>
      <vt:lpstr>②構造修正#3</vt:lpstr>
      <vt:lpstr>③構造最適化#1</vt:lpstr>
      <vt:lpstr>③構造最適化#2</vt:lpstr>
      <vt:lpstr>補足：Chainの選択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Propofol最適化</dc:title>
  <dc:creator>Okuwaki Koji</dc:creator>
  <cp:lastModifiedBy>Fukuzawa Kaori</cp:lastModifiedBy>
  <cp:revision>199</cp:revision>
  <dcterms:created xsi:type="dcterms:W3CDTF">2019-07-03T16:59:50Z</dcterms:created>
  <dcterms:modified xsi:type="dcterms:W3CDTF">2021-04-07T08:14:47Z</dcterms:modified>
</cp:coreProperties>
</file>